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8" r:id="rId4"/>
    <p:sldMasterId id="2147483710" r:id="rId5"/>
  </p:sldMasterIdLst>
  <p:notesMasterIdLst>
    <p:notesMasterId r:id="rId24"/>
  </p:notesMasterIdLst>
  <p:handoutMasterIdLst>
    <p:handoutMasterId r:id="rId25"/>
  </p:handoutMasterIdLst>
  <p:sldIdLst>
    <p:sldId id="275" r:id="rId6"/>
    <p:sldId id="282" r:id="rId7"/>
    <p:sldId id="301" r:id="rId8"/>
    <p:sldId id="314" r:id="rId9"/>
    <p:sldId id="315" r:id="rId10"/>
    <p:sldId id="316" r:id="rId11"/>
    <p:sldId id="318" r:id="rId12"/>
    <p:sldId id="267" r:id="rId13"/>
    <p:sldId id="272" r:id="rId14"/>
    <p:sldId id="304" r:id="rId15"/>
    <p:sldId id="310" r:id="rId16"/>
    <p:sldId id="313" r:id="rId17"/>
    <p:sldId id="309" r:id="rId18"/>
    <p:sldId id="321" r:id="rId19"/>
    <p:sldId id="322" r:id="rId20"/>
    <p:sldId id="308" r:id="rId21"/>
    <p:sldId id="319" r:id="rId22"/>
    <p:sldId id="31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1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2457" autoAdjust="0"/>
  </p:normalViewPr>
  <p:slideViewPr>
    <p:cSldViewPr>
      <p:cViewPr varScale="1">
        <p:scale>
          <a:sx n="71" d="100"/>
          <a:sy n="71" d="100"/>
        </p:scale>
        <p:origin x="-14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8A206-5708-4B05-AAF2-AD369463AE76}" type="datetimeFigureOut">
              <a:rPr lang="en-GB" smtClean="0"/>
              <a:pPr/>
              <a:t>14/06/2013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B7AAAB-8695-47E8-A301-E355C4726D16}" type="slidenum">
              <a:rPr lang="en-GB" smtClean="0"/>
              <a:pPr/>
              <a:t>‹#›</a:t>
            </a:fld>
            <a:endParaRPr lang="en-GB"/>
          </a:p>
        </p:txBody>
      </p:sp>
    </p:spTree>
    <p:extLst>
      <p:ext uri="{BB962C8B-B14F-4D97-AF65-F5344CB8AC3E}">
        <p14:creationId xmlns:p14="http://schemas.microsoft.com/office/powerpoint/2010/main" val="73424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7174D-A562-409E-B187-47920317E653}" type="datetimeFigureOut">
              <a:rPr lang="en-GB" smtClean="0"/>
              <a:pPr/>
              <a:t>14/06/2013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C33BF1-58D8-490D-ADEC-6488349D93DE}" type="slidenum">
              <a:rPr lang="en-GB" smtClean="0"/>
              <a:pPr/>
              <a:t>‹#›</a:t>
            </a:fld>
            <a:endParaRPr lang="en-GB"/>
          </a:p>
        </p:txBody>
      </p:sp>
    </p:spTree>
    <p:extLst>
      <p:ext uri="{BB962C8B-B14F-4D97-AF65-F5344CB8AC3E}">
        <p14:creationId xmlns:p14="http://schemas.microsoft.com/office/powerpoint/2010/main" val="4088717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390395C3-469E-4DE5-8259-97E5B11B798F}" type="slidenum">
              <a:rPr lang="en-GB" smtClean="0"/>
              <a:pPr/>
              <a:t>6</a:t>
            </a:fld>
            <a:endParaRPr lang="en-GB"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More than just connections: - Has to say something about what is effectives within the context of what the CLAHRCs are trying to achieve.</a:t>
            </a:r>
          </a:p>
          <a:p>
            <a:pPr eaLnBrk="1" hangingPunct="1">
              <a:spcBef>
                <a:spcPct val="0"/>
              </a:spcBef>
            </a:pPr>
            <a:endParaRPr lang="en-GB" smtClean="0"/>
          </a:p>
          <a:p>
            <a:pPr eaLnBrk="1" hangingPunct="1">
              <a:spcBef>
                <a:spcPct val="0"/>
              </a:spcBef>
            </a:pPr>
            <a:r>
              <a:rPr lang="en-GB" smtClean="0"/>
              <a:t>(Zaheer et al, 2010) i.e. The network perspective itself does not constitute a theoretical lens. Network ties can encompass virtually any kind of association between social actors and organisations. But all it says is that at the most fundamental level – structure matters.</a:t>
            </a:r>
          </a:p>
          <a:p>
            <a:pPr eaLnBrk="1" hangingPunct="1">
              <a:spcBef>
                <a:spcPct val="0"/>
              </a:spcBef>
            </a:pPr>
            <a:endParaRPr lang="en-GB" smtClean="0"/>
          </a:p>
          <a:p>
            <a:pPr eaLnBrk="1" hangingPunct="1">
              <a:spcBef>
                <a:spcPct val="0"/>
              </a:spcBef>
            </a:pPr>
            <a:endParaRPr lang="en-GB" smtClean="0"/>
          </a:p>
          <a:p>
            <a:pPr eaLnBrk="1" hangingPunct="1">
              <a:spcBef>
                <a:spcPct val="0"/>
              </a:spcBef>
            </a:pPr>
            <a:r>
              <a:rPr lang="en-GB" smtClean="0"/>
              <a:t>A great social connection (e.g. Going down to the pub), may suggest that a great social network is formed, but for our study, we need to be able to say more than this, and ask whether the good social ties are also supporting the knowledge facilitation aspirations of the CLAHRC initiative. This is where by using a theory-based evaluation, we can support more meaningful analysis of the network.</a:t>
            </a:r>
          </a:p>
          <a:p>
            <a:pPr eaLnBrk="1" hangingPunct="1">
              <a:spcBef>
                <a:spcPct val="0"/>
              </a:spcBef>
            </a:pPr>
            <a:endParaRPr lang="en-GB"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F9B6BC-46AA-4528-9C4E-37D0E5E22F39}" type="slidenum">
              <a:rPr lang="en-GB" smtClean="0">
                <a:latin typeface="Arial" pitchFamily="34" charset="0"/>
              </a:rPr>
              <a:pPr/>
              <a:t>8</a:t>
            </a:fld>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10000"/>
          </a:bodyPr>
          <a:lstStyle/>
          <a:p>
            <a:pPr marL="93469" indent="-93469" algn="ctr" defTabSz="897301" eaLnBrk="0" fontAlgn="base" hangingPunct="0">
              <a:spcBef>
                <a:spcPct val="30000"/>
              </a:spcBef>
              <a:spcAft>
                <a:spcPct val="0"/>
              </a:spcAft>
              <a:defRPr/>
            </a:pPr>
            <a:r>
              <a:rPr lang="en-GB" i="1" dirty="0" smtClean="0">
                <a:solidFill>
                  <a:prstClr val="black"/>
                </a:solidFill>
              </a:rPr>
              <a:t>Multiple network structures are required for innovation capabilities to develop.</a:t>
            </a:r>
          </a:p>
          <a:p>
            <a:pPr marL="93469" indent="-93469" algn="ctr" defTabSz="897301" eaLnBrk="0" fontAlgn="base" hangingPunct="0">
              <a:spcBef>
                <a:spcPct val="30000"/>
              </a:spcBef>
              <a:spcAft>
                <a:spcPct val="0"/>
              </a:spcAft>
              <a:defRPr/>
            </a:pPr>
            <a:r>
              <a:rPr lang="en-GB" i="1" dirty="0" smtClean="0">
                <a:solidFill>
                  <a:prstClr val="black"/>
                </a:solidFill>
              </a:rPr>
              <a:t>  Brokerage (for exchanging novel ideas across boundaries) and closure (to embed </a:t>
            </a:r>
          </a:p>
          <a:p>
            <a:pPr marL="93469" indent="-93469" algn="ctr" defTabSz="897301" eaLnBrk="0" fontAlgn="base" hangingPunct="0">
              <a:spcBef>
                <a:spcPct val="30000"/>
              </a:spcBef>
              <a:spcAft>
                <a:spcPct val="0"/>
              </a:spcAft>
              <a:defRPr/>
            </a:pPr>
            <a:r>
              <a:rPr lang="en-GB" i="1" dirty="0" smtClean="0">
                <a:solidFill>
                  <a:prstClr val="black"/>
                </a:solidFill>
              </a:rPr>
              <a:t>knowledge and allow effective implementation). </a:t>
            </a:r>
          </a:p>
          <a:p>
            <a:pPr marL="93469" indent="-93469" algn="ctr" defTabSz="897301" eaLnBrk="0" fontAlgn="base" hangingPunct="0">
              <a:spcBef>
                <a:spcPct val="30000"/>
              </a:spcBef>
              <a:spcAft>
                <a:spcPct val="0"/>
              </a:spcAft>
              <a:defRPr/>
            </a:pPr>
            <a:endParaRPr lang="en-GB" i="1" dirty="0" smtClean="0">
              <a:solidFill>
                <a:prstClr val="black"/>
              </a:solidFill>
            </a:endParaRPr>
          </a:p>
          <a:p>
            <a:pPr defTabSz="897301" eaLnBrk="0" fontAlgn="base" hangingPunct="0">
              <a:spcBef>
                <a:spcPct val="30000"/>
              </a:spcBef>
              <a:spcAft>
                <a:spcPct val="0"/>
              </a:spcAft>
              <a:defRPr/>
            </a:pPr>
            <a:r>
              <a:rPr lang="en-GB" b="1" dirty="0" smtClean="0">
                <a:solidFill>
                  <a:srgbClr val="1F497D">
                    <a:lumMod val="75000"/>
                  </a:srgbClr>
                </a:solidFill>
              </a:rPr>
              <a:t>Closure for implementation of knowledge</a:t>
            </a:r>
          </a:p>
          <a:p>
            <a:pPr defTabSz="897301" eaLnBrk="0" fontAlgn="base" hangingPunct="0">
              <a:spcBef>
                <a:spcPct val="30000"/>
              </a:spcBef>
              <a:spcAft>
                <a:spcPct val="0"/>
              </a:spcAft>
              <a:defRPr/>
            </a:pPr>
            <a:r>
              <a:rPr lang="en-GB" dirty="0" smtClean="0">
                <a:solidFill>
                  <a:prstClr val="black"/>
                </a:solidFill>
              </a:rPr>
              <a:t>Closure based on high network density, strong ties , trust, stability, norms &amp; homogeneity (Coleman, 1988, 1990).  These ties support knowledge translation (West </a:t>
            </a:r>
            <a:r>
              <a:rPr lang="en-GB" i="1" dirty="0" smtClean="0">
                <a:solidFill>
                  <a:prstClr val="black"/>
                </a:solidFill>
              </a:rPr>
              <a:t>et al, </a:t>
            </a:r>
            <a:r>
              <a:rPr lang="en-GB" dirty="0" smtClean="0">
                <a:solidFill>
                  <a:prstClr val="black"/>
                </a:solidFill>
              </a:rPr>
              <a:t>1999).  </a:t>
            </a:r>
            <a:r>
              <a:rPr lang="en-GB" b="1" dirty="0" smtClean="0">
                <a:solidFill>
                  <a:prstClr val="black"/>
                </a:solidFill>
              </a:rPr>
              <a:t>Bonding social capital </a:t>
            </a:r>
            <a:r>
              <a:rPr lang="en-GB" dirty="0" smtClean="0">
                <a:solidFill>
                  <a:prstClr val="black"/>
                </a:solidFill>
              </a:rPr>
              <a:t>as horizontal  between peers.</a:t>
            </a:r>
          </a:p>
          <a:p>
            <a:pPr marL="1847567" indent="-1847567" defTabSz="897301" eaLnBrk="0" fontAlgn="base" hangingPunct="0">
              <a:spcBef>
                <a:spcPct val="30000"/>
              </a:spcBef>
              <a:spcAft>
                <a:spcPct val="0"/>
              </a:spcAft>
              <a:defRPr/>
            </a:pPr>
            <a:endParaRPr lang="en-GB" sz="800" b="1" dirty="0" smtClean="0">
              <a:solidFill>
                <a:srgbClr val="1F497D">
                  <a:lumMod val="75000"/>
                </a:srgbClr>
              </a:solidFill>
            </a:endParaRPr>
          </a:p>
          <a:p>
            <a:pPr marL="1847567" indent="-1847567" defTabSz="897301" eaLnBrk="0" fontAlgn="base" hangingPunct="0">
              <a:spcBef>
                <a:spcPct val="30000"/>
              </a:spcBef>
              <a:spcAft>
                <a:spcPct val="0"/>
              </a:spcAft>
              <a:defRPr/>
            </a:pPr>
            <a:r>
              <a:rPr lang="en-GB" b="1" dirty="0" smtClean="0">
                <a:solidFill>
                  <a:srgbClr val="1F497D">
                    <a:lumMod val="75000"/>
                  </a:srgbClr>
                </a:solidFill>
              </a:rPr>
              <a:t>Brokering for idea generation</a:t>
            </a:r>
            <a:r>
              <a:rPr lang="en-GB" i="1" dirty="0" smtClean="0">
                <a:solidFill>
                  <a:srgbClr val="1F497D">
                    <a:lumMod val="75000"/>
                  </a:srgbClr>
                </a:solidFill>
              </a:rPr>
              <a:t> </a:t>
            </a:r>
          </a:p>
          <a:p>
            <a:pPr defTabSz="897301" eaLnBrk="0" fontAlgn="base" hangingPunct="0">
              <a:spcBef>
                <a:spcPct val="30000"/>
              </a:spcBef>
              <a:spcAft>
                <a:spcPct val="0"/>
              </a:spcAft>
              <a:defRPr/>
            </a:pPr>
            <a:r>
              <a:rPr lang="en-GB" dirty="0" smtClean="0">
                <a:solidFill>
                  <a:prstClr val="black"/>
                </a:solidFill>
              </a:rPr>
              <a:t>Structural holes -Non-redundant relations = opportunities for accessing novel information (Granovetter, 1973; Burt, 1992, 2000). In health research = heterogeneity/diversification of information sources , epistemologies &amp; practices  conceptualised as ‘boundary spanning’ or ‘linkage’ (Lomas, 2000; 2007).</a:t>
            </a:r>
          </a:p>
          <a:p>
            <a:pPr defTabSz="897301" eaLnBrk="0" fontAlgn="base" hangingPunct="0">
              <a:spcBef>
                <a:spcPct val="30000"/>
              </a:spcBef>
              <a:spcAft>
                <a:spcPct val="0"/>
              </a:spcAft>
              <a:defRPr/>
            </a:pPr>
            <a:r>
              <a:rPr lang="en-GB" dirty="0" smtClean="0">
                <a:solidFill>
                  <a:prstClr val="black"/>
                </a:solidFill>
              </a:rPr>
              <a:t>In  organisational research, recognition that different types of ties  &amp; knowledge emerge in different network settings .  Tacit/complex information (</a:t>
            </a:r>
            <a:r>
              <a:rPr lang="en-GB" dirty="0" err="1" smtClean="0">
                <a:solidFill>
                  <a:prstClr val="black"/>
                </a:solidFill>
              </a:rPr>
              <a:t>Nonaka</a:t>
            </a:r>
            <a:r>
              <a:rPr lang="en-GB" dirty="0" smtClean="0">
                <a:solidFill>
                  <a:prstClr val="black"/>
                </a:solidFill>
              </a:rPr>
              <a:t>, 1994; Hansen, 1999), communities of practice (Lave &amp;Wenger, 1991), epistemic cultures (Haas, 1992; Knorr-</a:t>
            </a:r>
            <a:r>
              <a:rPr lang="en-GB" dirty="0" err="1" smtClean="0">
                <a:solidFill>
                  <a:prstClr val="black"/>
                </a:solidFill>
              </a:rPr>
              <a:t>Cetina</a:t>
            </a:r>
            <a:r>
              <a:rPr lang="en-GB" dirty="0" smtClean="0">
                <a:solidFill>
                  <a:prstClr val="black"/>
                </a:solidFill>
              </a:rPr>
              <a:t>, 1999).</a:t>
            </a:r>
          </a:p>
          <a:p>
            <a:pPr defTabSz="897301" eaLnBrk="0" fontAlgn="base" hangingPunct="0">
              <a:spcBef>
                <a:spcPct val="30000"/>
              </a:spcBef>
              <a:spcAft>
                <a:spcPct val="0"/>
              </a:spcAft>
              <a:defRPr/>
            </a:pPr>
            <a:r>
              <a:rPr lang="en-GB" b="1" dirty="0" smtClean="0">
                <a:solidFill>
                  <a:prstClr val="black"/>
                </a:solidFill>
              </a:rPr>
              <a:t>Bridging social capital  </a:t>
            </a:r>
            <a:r>
              <a:rPr lang="en-GB" dirty="0" smtClean="0">
                <a:solidFill>
                  <a:prstClr val="black"/>
                </a:solidFill>
              </a:rPr>
              <a:t>as horizontal (Granovetter, 1973; Putnam, 2000) i.e.  between  work-groups. </a:t>
            </a:r>
          </a:p>
          <a:p>
            <a:pPr defTabSz="897301" eaLnBrk="0" fontAlgn="base" hangingPunct="0">
              <a:spcBef>
                <a:spcPct val="30000"/>
              </a:spcBef>
              <a:spcAft>
                <a:spcPct val="0"/>
              </a:spcAft>
              <a:defRPr/>
            </a:pPr>
            <a:r>
              <a:rPr lang="en-GB" b="1" dirty="0" smtClean="0">
                <a:solidFill>
                  <a:prstClr val="black"/>
                </a:solidFill>
              </a:rPr>
              <a:t>Linking social capital  </a:t>
            </a:r>
            <a:r>
              <a:rPr lang="en-GB" dirty="0" smtClean="0">
                <a:solidFill>
                  <a:prstClr val="black"/>
                </a:solidFill>
              </a:rPr>
              <a:t>as vertical (</a:t>
            </a:r>
            <a:r>
              <a:rPr lang="en-GB" dirty="0" err="1" smtClean="0">
                <a:solidFill>
                  <a:prstClr val="black"/>
                </a:solidFill>
              </a:rPr>
              <a:t>Woolcock</a:t>
            </a:r>
            <a:r>
              <a:rPr lang="en-GB" dirty="0" smtClean="0">
                <a:solidFill>
                  <a:prstClr val="black"/>
                </a:solidFill>
              </a:rPr>
              <a:t>, 2001) i.e. between people located at different network positions or across levels of management hierarchy. </a:t>
            </a:r>
          </a:p>
          <a:p>
            <a:pPr defTabSz="897301" eaLnBrk="0" fontAlgn="base" hangingPunct="0">
              <a:spcBef>
                <a:spcPct val="30000"/>
              </a:spcBef>
              <a:spcAft>
                <a:spcPct val="0"/>
              </a:spcAft>
              <a:defRPr/>
            </a:pPr>
            <a:endParaRPr lang="en-GB" dirty="0" smtClean="0">
              <a:solidFill>
                <a:prstClr val="black"/>
              </a:solidFill>
            </a:endParaRPr>
          </a:p>
          <a:p>
            <a:pPr defTabSz="897301" eaLnBrk="0" fontAlgn="base" hangingPunct="0">
              <a:spcBef>
                <a:spcPct val="30000"/>
              </a:spcBef>
              <a:spcAft>
                <a:spcPct val="0"/>
              </a:spcAft>
              <a:defRPr/>
            </a:pPr>
            <a:endParaRPr lang="en-GB" dirty="0" smtClean="0">
              <a:solidFill>
                <a:prstClr val="black"/>
              </a:solidFill>
            </a:endParaRPr>
          </a:p>
          <a:p>
            <a:pPr defTabSz="897301" eaLnBrk="0" fontAlgn="base" hangingPunct="0">
              <a:spcBef>
                <a:spcPct val="30000"/>
              </a:spcBef>
              <a:spcAft>
                <a:spcPct val="0"/>
              </a:spcAft>
              <a:defRPr/>
            </a:pPr>
            <a:endParaRPr lang="en-GB" dirty="0" smtClean="0">
              <a:solidFill>
                <a:prstClr val="black"/>
              </a:solidFill>
            </a:endParaRPr>
          </a:p>
          <a:p>
            <a:endParaRPr lang="en-GB" dirty="0"/>
          </a:p>
        </p:txBody>
      </p:sp>
      <p:sp>
        <p:nvSpPr>
          <p:cNvPr id="4" name="Slide Number Placeholder 3"/>
          <p:cNvSpPr>
            <a:spLocks noGrp="1"/>
          </p:cNvSpPr>
          <p:nvPr>
            <p:ph type="sldNum" sz="quarter" idx="10"/>
          </p:nvPr>
        </p:nvSpPr>
        <p:spPr/>
        <p:txBody>
          <a:bodyPr/>
          <a:lstStyle/>
          <a:p>
            <a:pPr>
              <a:defRPr/>
            </a:pPr>
            <a:fld id="{2CEABE73-EFC1-4B1F-8019-EB4FB77A72C4}"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3083070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E1F40C2-6F1C-43E9-AE4E-D07904C21B0E}" type="datetimeFigureOut">
              <a:rPr lang="en-GB">
                <a:solidFill>
                  <a:prstClr val="black">
                    <a:tint val="75000"/>
                  </a:prstClr>
                </a:solidFill>
              </a:rPr>
              <a:pPr>
                <a:defRPr/>
              </a:pPr>
              <a:t>14/06/2013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BD261A-F8D9-423F-A0FB-6B6CEC1486D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1895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A48A5B7-3B40-4E61-A67D-0575EE59ADD3}" type="datetimeFigureOut">
              <a:rPr lang="en-GB">
                <a:solidFill>
                  <a:prstClr val="black">
                    <a:tint val="75000"/>
                  </a:prstClr>
                </a:solidFill>
              </a:rPr>
              <a:pPr>
                <a:defRPr/>
              </a:pPr>
              <a:t>14/06/2013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95B90C-EF2F-442D-B1CF-1B247043864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8606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D3169DC-9A06-47CB-A504-E27B3FDAFDEE}" type="datetimeFigureOut">
              <a:rPr lang="en-GB">
                <a:solidFill>
                  <a:prstClr val="black">
                    <a:tint val="75000"/>
                  </a:prstClr>
                </a:solidFill>
              </a:rPr>
              <a:pPr>
                <a:defRPr/>
              </a:pPr>
              <a:t>14/06/2013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B8DC29-15C7-434A-A275-C36FDEBB979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48002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63688" y="1131888"/>
            <a:ext cx="7123112" cy="494665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099828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1975"/>
            <a:ext cx="8229600" cy="8509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1"/>
            <a:ext cx="4038600" cy="206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814763"/>
            <a:ext cx="4038600" cy="206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103761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9E3169-6349-49B6-B731-8F3FE8CD1EA8}"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1EC66-A146-4820-AFF1-42596840C602}"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9E3169-6349-49B6-B731-8F3FE8CD1EA8}"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1EC66-A146-4820-AFF1-42596840C602}"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E3169-6349-49B6-B731-8F3FE8CD1EA8}"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1EC66-A146-4820-AFF1-42596840C602}"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9E3169-6349-49B6-B731-8F3FE8CD1EA8}" type="datetimeFigureOut">
              <a:rPr lang="en-GB" smtClean="0"/>
              <a:pPr/>
              <a:t>14/06/2013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01EC66-A146-4820-AFF1-42596840C602}"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9E3169-6349-49B6-B731-8F3FE8CD1EA8}" type="datetimeFigureOut">
              <a:rPr lang="en-GB" smtClean="0"/>
              <a:pPr/>
              <a:t>14/06/2013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01EC66-A146-4820-AFF1-42596840C602}"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9E3169-6349-49B6-B731-8F3FE8CD1EA8}" type="datetimeFigureOut">
              <a:rPr lang="en-GB" smtClean="0"/>
              <a:pPr/>
              <a:t>14/06/2013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01EC66-A146-4820-AFF1-42596840C60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EDA7C3A-61B7-4B50-A98B-74760EBDB11D}" type="datetimeFigureOut">
              <a:rPr lang="en-GB">
                <a:solidFill>
                  <a:prstClr val="black">
                    <a:tint val="75000"/>
                  </a:prstClr>
                </a:solidFill>
              </a:rPr>
              <a:pPr>
                <a:defRPr/>
              </a:pPr>
              <a:t>14/06/2013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FD2666-D56C-4261-B342-613415CAC72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62755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E3169-6349-49B6-B731-8F3FE8CD1EA8}" type="datetimeFigureOut">
              <a:rPr lang="en-GB" smtClean="0"/>
              <a:pPr/>
              <a:t>14/06/2013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01EC66-A146-4820-AFF1-42596840C602}"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E3169-6349-49B6-B731-8F3FE8CD1EA8}" type="datetimeFigureOut">
              <a:rPr lang="en-GB" smtClean="0"/>
              <a:pPr/>
              <a:t>14/06/2013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01EC66-A146-4820-AFF1-42596840C602}"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E3169-6349-49B6-B731-8F3FE8CD1EA8}" type="datetimeFigureOut">
              <a:rPr lang="en-GB" smtClean="0"/>
              <a:pPr/>
              <a:t>14/06/2013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01EC66-A146-4820-AFF1-42596840C602}"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9E3169-6349-49B6-B731-8F3FE8CD1EA8}"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1EC66-A146-4820-AFF1-42596840C602}"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9E3169-6349-49B6-B731-8F3FE8CD1EA8}"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1EC66-A146-4820-AFF1-42596840C602}"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850900"/>
          </a:xfrm>
        </p:spPr>
        <p:txBody>
          <a:bodyPr/>
          <a:lstStyle>
            <a:lvl1pPr>
              <a:defRPr>
                <a:latin typeface="Palatino Linotype" pitchFamily="18"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06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814763"/>
            <a:ext cx="4038600" cy="2062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3"/>
          <p:cNvSpPr>
            <a:spLocks noGrp="1" noChangeArrowheads="1"/>
          </p:cNvSpPr>
          <p:nvPr>
            <p:ph type="dt" sz="half" idx="10"/>
          </p:nvPr>
        </p:nvSpPr>
        <p:spPr/>
        <p:txBody>
          <a:bodyPr/>
          <a:lstStyle>
            <a:lvl1pPr>
              <a:defRPr/>
            </a:lvl1pPr>
          </a:lstStyle>
          <a:p>
            <a:pPr>
              <a:defRPr/>
            </a:pPr>
            <a:endParaRPr lang="en-US"/>
          </a:p>
        </p:txBody>
      </p:sp>
      <p:sp>
        <p:nvSpPr>
          <p:cNvPr id="7" name="Rectangle 4"/>
          <p:cNvSpPr>
            <a:spLocks noGrp="1" noChangeArrowheads="1"/>
          </p:cNvSpPr>
          <p:nvPr>
            <p:ph type="ftr" sz="quarter" idx="11"/>
          </p:nvPr>
        </p:nvSpPr>
        <p:spPr/>
        <p:txBody>
          <a:bodyPr/>
          <a:lstStyle>
            <a:lvl1pPr>
              <a:defRPr/>
            </a:lvl1pPr>
          </a:lstStyle>
          <a:p>
            <a:pPr>
              <a:defRPr/>
            </a:pPr>
            <a:endParaRPr lang="en-US"/>
          </a:p>
        </p:txBody>
      </p:sp>
      <p:sp>
        <p:nvSpPr>
          <p:cNvPr id="8" name="Rectangle 11"/>
          <p:cNvSpPr>
            <a:spLocks noGrp="1" noChangeArrowheads="1"/>
          </p:cNvSpPr>
          <p:nvPr>
            <p:ph type="sldNum" sz="quarter" idx="12"/>
          </p:nvPr>
        </p:nvSpPr>
        <p:spPr/>
        <p:txBody>
          <a:bodyPr/>
          <a:lstStyle>
            <a:lvl1pPr>
              <a:defRPr/>
            </a:lvl1pPr>
          </a:lstStyle>
          <a:p>
            <a:pPr>
              <a:defRPr/>
            </a:pPr>
            <a:fld id="{0AA1815D-AF13-4DA6-B6BA-5D06F25DA59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E995CE-F0A3-4B03-A23F-4335AA9AF783}" type="datetimeFigureOut">
              <a:rPr lang="en-GB">
                <a:solidFill>
                  <a:prstClr val="black">
                    <a:tint val="75000"/>
                  </a:prstClr>
                </a:solidFill>
              </a:rPr>
              <a:pPr>
                <a:defRPr/>
              </a:pPr>
              <a:t>14/06/2013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A01B9E-052F-4607-81A2-736F9969A9A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46723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72117B-BD28-41E2-9B4D-EE970FBF9EB5}" type="datetimeFigureOut">
              <a:rPr lang="en-GB">
                <a:solidFill>
                  <a:prstClr val="black">
                    <a:tint val="75000"/>
                  </a:prstClr>
                </a:solidFill>
              </a:rPr>
              <a:pPr>
                <a:defRPr/>
              </a:pPr>
              <a:t>14/06/2013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F0B7D98-D6B8-408F-BAA6-6A5F396CCC3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880557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0559CFA-36C8-451C-A457-7E0DCED5574F}" type="datetimeFigureOut">
              <a:rPr lang="en-GB">
                <a:solidFill>
                  <a:prstClr val="black">
                    <a:tint val="75000"/>
                  </a:prstClr>
                </a:solidFill>
              </a:rPr>
              <a:pPr>
                <a:defRPr/>
              </a:pPr>
              <a:t>14/06/2013</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6DA5EF0-D776-47B6-9083-17F4627E0B9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373945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FF84BD-AE2D-40D3-AD57-E04D963AF806}" type="datetimeFigureOut">
              <a:rPr lang="en-GB" smtClean="0"/>
              <a:pPr/>
              <a:t>14/06/2013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785000-2245-4077-88A4-401CACDAAFD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7AEC138-81F4-41DD-B4F6-62C49B43A262}" type="datetimeFigureOut">
              <a:rPr lang="en-GB">
                <a:solidFill>
                  <a:prstClr val="black">
                    <a:tint val="75000"/>
                  </a:prstClr>
                </a:solidFill>
              </a:rPr>
              <a:pPr>
                <a:defRPr/>
              </a:pPr>
              <a:t>14/06/2013</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8E48D06-083B-4353-A85B-DB039F64444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3078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2DAD08-9B49-4986-A99D-FA28BED50A47}" type="datetimeFigureOut">
              <a:rPr lang="en-GB">
                <a:solidFill>
                  <a:prstClr val="black">
                    <a:tint val="75000"/>
                  </a:prstClr>
                </a:solidFill>
              </a:rPr>
              <a:pPr>
                <a:defRPr/>
              </a:pPr>
              <a:t>14/06/2013</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7A53015-849E-47C9-89E2-8AD02CF7BD9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5869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C4C694-6C6A-41EA-8447-502F706312CA}" type="datetimeFigureOut">
              <a:rPr lang="en-GB">
                <a:solidFill>
                  <a:prstClr val="black">
                    <a:tint val="75000"/>
                  </a:prstClr>
                </a:solidFill>
              </a:rPr>
              <a:pPr>
                <a:defRPr/>
              </a:pPr>
              <a:t>14/06/2013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869CDC-356C-4005-A1B2-DED92B89312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4088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758E0A-C8AE-47BF-A55B-B3B0617FFB71}" type="datetimeFigureOut">
              <a:rPr lang="en-GB">
                <a:solidFill>
                  <a:prstClr val="black">
                    <a:tint val="75000"/>
                  </a:prstClr>
                </a:solidFill>
              </a:rPr>
              <a:pPr>
                <a:defRPr/>
              </a:pPr>
              <a:t>14/06/2013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FD64B4-521E-4008-BC93-B8440DABCCB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155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40C9B46-7059-45EA-959D-3513918AB5AD}" type="datetimeFigureOut">
              <a:rPr lang="en-GB">
                <a:solidFill>
                  <a:prstClr val="black">
                    <a:tint val="75000"/>
                  </a:prstClr>
                </a:solidFill>
                <a:cs typeface="Arial" pitchFamily="35" charset="0"/>
              </a:rPr>
              <a:pPr>
                <a:defRPr/>
              </a:pPr>
              <a:t>14/06/2013</a:t>
            </a:fld>
            <a:endParaRPr lang="en-GB">
              <a:solidFill>
                <a:prstClr val="black">
                  <a:tint val="75000"/>
                </a:prstClr>
              </a:solidFill>
              <a:cs typeface="Arial" pitchFamily="35" charset="0"/>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cs typeface="Arial" pitchFamily="35"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26F3ED3-7F92-4DC2-97EF-32DB79562154}" type="slidenum">
              <a:rPr lang="en-GB">
                <a:solidFill>
                  <a:prstClr val="black">
                    <a:tint val="75000"/>
                  </a:prstClr>
                </a:solidFill>
                <a:cs typeface="Arial" pitchFamily="35" charset="0"/>
              </a:rPr>
              <a:pPr>
                <a:defRPr/>
              </a:pPr>
              <a:t>‹#›</a:t>
            </a:fld>
            <a:endParaRPr lang="en-GB">
              <a:solidFill>
                <a:prstClr val="black">
                  <a:tint val="75000"/>
                </a:prstClr>
              </a:solidFill>
              <a:cs typeface="Arial" pitchFamily="35" charset="0"/>
            </a:endParaRPr>
          </a:p>
        </p:txBody>
      </p:sp>
    </p:spTree>
    <p:extLst>
      <p:ext uri="{BB962C8B-B14F-4D97-AF65-F5344CB8AC3E}">
        <p14:creationId xmlns:p14="http://schemas.microsoft.com/office/powerpoint/2010/main" val="865209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E3169-6349-49B6-B731-8F3FE8CD1EA8}" type="datetimeFigureOut">
              <a:rPr lang="en-GB" smtClean="0"/>
              <a:pPr/>
              <a:t>14/06/2013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1EC66-A146-4820-AFF1-42596840C60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F84BD-AE2D-40D3-AD57-E04D963AF806}" type="datetimeFigureOut">
              <a:rPr lang="en-GB" smtClean="0"/>
              <a:pPr/>
              <a:t>14/06/2013</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85000-2245-4077-88A4-401CACDAAFD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F84BD-AE2D-40D3-AD57-E04D963AF806}" type="datetimeFigureOut">
              <a:rPr lang="en-GB" smtClean="0"/>
              <a:pPr/>
              <a:t>14/06/2013</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85000-2245-4077-88A4-401CACDAAFD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F84BD-AE2D-40D3-AD57-E04D963AF806}" type="datetimeFigureOut">
              <a:rPr lang="en-GB" smtClean="0"/>
              <a:pPr/>
              <a:t>14/06/2013</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85000-2245-4077-88A4-401CACDAAFD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Word_Document1.doc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5.xml"/><Relationship Id="rId5" Type="http://schemas.openxmlformats.org/officeDocument/2006/relationships/image" Target="../media/image7.wmf"/><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755576" y="4365105"/>
            <a:ext cx="7772400" cy="1470025"/>
          </a:xfrm>
        </p:spPr>
        <p:txBody>
          <a:bodyPr/>
          <a:lstStyle/>
          <a:p>
            <a:pPr eaLnBrk="1" hangingPunct="1"/>
            <a:r>
              <a:rPr lang="en-GB" sz="4800" dirty="0" smtClean="0">
                <a:solidFill>
                  <a:srgbClr val="17375E"/>
                </a:solidFill>
                <a:latin typeface="Tahoma" pitchFamily="34" charset="0"/>
                <a:cs typeface="Tahoma" pitchFamily="34" charset="0"/>
              </a:rPr>
              <a:t/>
            </a:r>
            <a:br>
              <a:rPr lang="en-GB" sz="4800" dirty="0" smtClean="0">
                <a:solidFill>
                  <a:srgbClr val="17375E"/>
                </a:solidFill>
                <a:latin typeface="Tahoma" pitchFamily="34" charset="0"/>
                <a:cs typeface="Tahoma" pitchFamily="34" charset="0"/>
              </a:rPr>
            </a:br>
            <a:r>
              <a:rPr lang="en-GB" sz="3600" dirty="0" err="1" smtClean="0">
                <a:solidFill>
                  <a:srgbClr val="17375E"/>
                </a:solidFill>
                <a:latin typeface="Tahoma" pitchFamily="34" charset="0"/>
                <a:cs typeface="Tahoma" pitchFamily="34" charset="0"/>
              </a:rPr>
              <a:t>Keele</a:t>
            </a:r>
            <a:r>
              <a:rPr lang="en-GB" sz="3600" dirty="0" smtClean="0">
                <a:solidFill>
                  <a:srgbClr val="17375E"/>
                </a:solidFill>
                <a:latin typeface="Tahoma" pitchFamily="34" charset="0"/>
                <a:cs typeface="Tahoma" pitchFamily="34" charset="0"/>
              </a:rPr>
              <a:t> </a:t>
            </a:r>
            <a:r>
              <a:rPr lang="en-GB" sz="3600" dirty="0" smtClean="0">
                <a:solidFill>
                  <a:srgbClr val="030671"/>
                </a:solidFill>
                <a:latin typeface="Tahoma" pitchFamily="34" charset="0"/>
                <a:cs typeface="Tahoma" pitchFamily="34" charset="0"/>
              </a:rPr>
              <a:t>Management</a:t>
            </a:r>
            <a:r>
              <a:rPr lang="en-GB" sz="3600" dirty="0" smtClean="0">
                <a:solidFill>
                  <a:srgbClr val="17375E"/>
                </a:solidFill>
                <a:latin typeface="Tahoma" pitchFamily="34" charset="0"/>
                <a:cs typeface="Tahoma" pitchFamily="34" charset="0"/>
              </a:rPr>
              <a:t> School</a:t>
            </a:r>
            <a:r>
              <a:rPr lang="en-GB" sz="4800" dirty="0" smtClean="0">
                <a:solidFill>
                  <a:srgbClr val="17375E"/>
                </a:solidFill>
                <a:latin typeface="Tahoma" pitchFamily="34" charset="0"/>
                <a:cs typeface="Tahoma" pitchFamily="34" charset="0"/>
              </a:rPr>
              <a:t/>
            </a:r>
            <a:br>
              <a:rPr lang="en-GB" sz="4800" dirty="0" smtClean="0">
                <a:solidFill>
                  <a:srgbClr val="17375E"/>
                </a:solidFill>
                <a:latin typeface="Tahoma" pitchFamily="34" charset="0"/>
                <a:cs typeface="Tahoma" pitchFamily="34" charset="0"/>
              </a:rPr>
            </a:br>
            <a:r>
              <a:rPr lang="en-GB" sz="3200" dirty="0" smtClean="0">
                <a:solidFill>
                  <a:srgbClr val="17375E"/>
                </a:solidFill>
                <a:latin typeface="Tahoma" pitchFamily="34" charset="0"/>
                <a:cs typeface="Tahoma" pitchFamily="34" charset="0"/>
              </a:rPr>
              <a:t/>
            </a:r>
            <a:br>
              <a:rPr lang="en-GB" sz="3200" dirty="0" smtClean="0">
                <a:solidFill>
                  <a:srgbClr val="17375E"/>
                </a:solidFill>
                <a:latin typeface="Tahoma" pitchFamily="34" charset="0"/>
                <a:cs typeface="Tahoma" pitchFamily="34" charset="0"/>
              </a:rPr>
            </a:br>
            <a:endParaRPr lang="en-GB" sz="3200" dirty="0" smtClean="0">
              <a:solidFill>
                <a:srgbClr val="17375E"/>
              </a:solidFill>
              <a:latin typeface="Tahoma" pitchFamily="34" charset="0"/>
              <a:cs typeface="Tahoma" pitchFamily="34" charset="0"/>
            </a:endParaRPr>
          </a:p>
        </p:txBody>
      </p:sp>
      <p:sp>
        <p:nvSpPr>
          <p:cNvPr id="3" name="TextBox 2"/>
          <p:cNvSpPr txBox="1"/>
          <p:nvPr/>
        </p:nvSpPr>
        <p:spPr>
          <a:xfrm>
            <a:off x="899592" y="2276872"/>
            <a:ext cx="7272808" cy="1754326"/>
          </a:xfrm>
          <a:prstGeom prst="rect">
            <a:avLst/>
          </a:prstGeom>
          <a:noFill/>
        </p:spPr>
        <p:txBody>
          <a:bodyPr wrap="square" rtlCol="0">
            <a:spAutoFit/>
          </a:bodyPr>
          <a:lstStyle/>
          <a:p>
            <a:pPr algn="ctr" fontAlgn="base">
              <a:spcBef>
                <a:spcPct val="0"/>
              </a:spcBef>
              <a:spcAft>
                <a:spcPct val="0"/>
              </a:spcAft>
            </a:pPr>
            <a:endParaRPr lang="en-GB" sz="3600" b="1" dirty="0" smtClean="0">
              <a:solidFill>
                <a:prstClr val="black"/>
              </a:solidFill>
              <a:latin typeface="Arial" pitchFamily="34" charset="0"/>
              <a:cs typeface="Arial" pitchFamily="35" charset="0"/>
            </a:endParaRPr>
          </a:p>
          <a:p>
            <a:pPr algn="ctr" fontAlgn="base">
              <a:spcBef>
                <a:spcPct val="0"/>
              </a:spcBef>
              <a:spcAft>
                <a:spcPct val="0"/>
              </a:spcAft>
            </a:pPr>
            <a:endParaRPr lang="en-GB" sz="3600" b="1" dirty="0" smtClean="0">
              <a:solidFill>
                <a:prstClr val="black"/>
              </a:solidFill>
              <a:latin typeface="Arial" pitchFamily="34" charset="0"/>
              <a:cs typeface="Arial" pitchFamily="35" charset="0"/>
            </a:endParaRPr>
          </a:p>
          <a:p>
            <a:pPr algn="ctr" fontAlgn="base">
              <a:spcBef>
                <a:spcPct val="0"/>
              </a:spcBef>
              <a:spcAft>
                <a:spcPct val="0"/>
              </a:spcAft>
            </a:pPr>
            <a:r>
              <a:rPr lang="en-GB" sz="3600" b="1" dirty="0" smtClean="0">
                <a:solidFill>
                  <a:prstClr val="black"/>
                </a:solidFill>
                <a:latin typeface="Arial" pitchFamily="34" charset="0"/>
                <a:cs typeface="Arial" pitchFamily="35" charset="0"/>
              </a:rPr>
              <a:t>Harry Scarbrough</a:t>
            </a:r>
          </a:p>
        </p:txBody>
      </p:sp>
      <p:sp>
        <p:nvSpPr>
          <p:cNvPr id="4" name="TextBox 3"/>
          <p:cNvSpPr txBox="1"/>
          <p:nvPr/>
        </p:nvSpPr>
        <p:spPr>
          <a:xfrm>
            <a:off x="899592" y="692696"/>
            <a:ext cx="7200800" cy="1323439"/>
          </a:xfrm>
          <a:prstGeom prst="rect">
            <a:avLst/>
          </a:prstGeom>
          <a:noFill/>
        </p:spPr>
        <p:txBody>
          <a:bodyPr wrap="square" rtlCol="0">
            <a:spAutoFit/>
          </a:bodyPr>
          <a:lstStyle/>
          <a:p>
            <a:pPr algn="ctr"/>
            <a:r>
              <a:rPr lang="en-GB" sz="4000" b="1" dirty="0" smtClean="0">
                <a:solidFill>
                  <a:schemeClr val="tx2"/>
                </a:solidFill>
              </a:rPr>
              <a:t>KNOWLEDGE SHARING AND SOCIAL NETWORKS</a:t>
            </a:r>
            <a:endParaRPr lang="en-GB" sz="4000" b="1" dirty="0">
              <a:solidFill>
                <a:schemeClr val="tx2"/>
              </a:solidFill>
            </a:endParaRPr>
          </a:p>
        </p:txBody>
      </p:sp>
    </p:spTree>
    <p:extLst>
      <p:ext uri="{BB962C8B-B14F-4D97-AF65-F5344CB8AC3E}">
        <p14:creationId xmlns:p14="http://schemas.microsoft.com/office/powerpoint/2010/main" val="297808300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99592" y="260648"/>
            <a:ext cx="6984776" cy="2431435"/>
          </a:xfrm>
          <a:prstGeom prst="rect">
            <a:avLst/>
          </a:prstGeom>
        </p:spPr>
        <p:txBody>
          <a:bodyPr wrap="square">
            <a:spAutoFit/>
          </a:bodyPr>
          <a:lstStyle/>
          <a:p>
            <a:r>
              <a:rPr lang="en-GB" sz="4000" b="1" dirty="0" smtClean="0">
                <a:solidFill>
                  <a:srgbClr val="0070C0"/>
                </a:solidFill>
              </a:rPr>
              <a:t>Weak ties </a:t>
            </a:r>
          </a:p>
          <a:p>
            <a:r>
              <a:rPr lang="en-GB" sz="2800" b="1" dirty="0" smtClean="0"/>
              <a:t>– diverse acquaintances, contacts etc - </a:t>
            </a:r>
            <a:r>
              <a:rPr lang="en-GB" sz="2800" dirty="0" smtClean="0"/>
              <a:t>enable the exchange of </a:t>
            </a:r>
            <a:r>
              <a:rPr lang="en-GB" sz="2800" b="1" i="1" dirty="0" smtClean="0"/>
              <a:t>new</a:t>
            </a:r>
            <a:r>
              <a:rPr lang="en-GB" sz="2800" dirty="0" smtClean="0"/>
              <a:t> ideas, information and knowledge across the boundaries of different social groups (brokering)</a:t>
            </a:r>
          </a:p>
        </p:txBody>
      </p:sp>
      <p:sp>
        <p:nvSpPr>
          <p:cNvPr id="26" name="Oval 25"/>
          <p:cNvSpPr/>
          <p:nvPr/>
        </p:nvSpPr>
        <p:spPr>
          <a:xfrm>
            <a:off x="2123728" y="3501008"/>
            <a:ext cx="1008112"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275856" y="4221088"/>
            <a:ext cx="1008112"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123728" y="4941168"/>
            <a:ext cx="1008112"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6876256" y="3429000"/>
            <a:ext cx="958843" cy="9467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5796136" y="4221088"/>
            <a:ext cx="958843" cy="9467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876256" y="4869160"/>
            <a:ext cx="958843" cy="9467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p:cNvCxnSpPr>
            <a:stCxn id="26" idx="5"/>
          </p:cNvCxnSpPr>
          <p:nvPr/>
        </p:nvCxnSpPr>
        <p:spPr>
          <a:xfrm>
            <a:off x="2984205" y="4300023"/>
            <a:ext cx="363659" cy="137089"/>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2" idx="7"/>
          </p:cNvCxnSpPr>
          <p:nvPr/>
        </p:nvCxnSpPr>
        <p:spPr>
          <a:xfrm flipV="1">
            <a:off x="2984205" y="4869160"/>
            <a:ext cx="363659" cy="209097"/>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6" idx="4"/>
            <a:endCxn id="32" idx="0"/>
          </p:cNvCxnSpPr>
          <p:nvPr/>
        </p:nvCxnSpPr>
        <p:spPr>
          <a:xfrm>
            <a:off x="2627784" y="4437112"/>
            <a:ext cx="0" cy="504056"/>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9" idx="7"/>
          </p:cNvCxnSpPr>
          <p:nvPr/>
        </p:nvCxnSpPr>
        <p:spPr>
          <a:xfrm flipV="1">
            <a:off x="6614560" y="4077072"/>
            <a:ext cx="333704" cy="282667"/>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6" idx="4"/>
            <a:endCxn id="42" idx="0"/>
          </p:cNvCxnSpPr>
          <p:nvPr/>
        </p:nvCxnSpPr>
        <p:spPr>
          <a:xfrm>
            <a:off x="7355678" y="4375772"/>
            <a:ext cx="0" cy="493388"/>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42" idx="1"/>
          </p:cNvCxnSpPr>
          <p:nvPr/>
        </p:nvCxnSpPr>
        <p:spPr>
          <a:xfrm>
            <a:off x="6732240" y="4869160"/>
            <a:ext cx="284435" cy="138651"/>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29" idx="6"/>
            <a:endCxn id="39" idx="2"/>
          </p:cNvCxnSpPr>
          <p:nvPr/>
        </p:nvCxnSpPr>
        <p:spPr>
          <a:xfrm>
            <a:off x="4283968" y="4689140"/>
            <a:ext cx="1512168" cy="5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211960" y="2636912"/>
            <a:ext cx="864096" cy="1800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6876256" y="4869160"/>
            <a:ext cx="958843" cy="9467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5796136" y="4221088"/>
            <a:ext cx="958843" cy="9467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2267744" y="3573016"/>
            <a:ext cx="792088" cy="769441"/>
          </a:xfrm>
          <a:prstGeom prst="rect">
            <a:avLst/>
          </a:prstGeom>
          <a:noFill/>
        </p:spPr>
        <p:txBody>
          <a:bodyPr wrap="square" rtlCol="0">
            <a:spAutoFit/>
          </a:bodyPr>
          <a:lstStyle/>
          <a:p>
            <a:pPr algn="ctr"/>
            <a:r>
              <a:rPr lang="en-GB" sz="4400" b="1" dirty="0" smtClean="0">
                <a:solidFill>
                  <a:srgbClr val="0070C0"/>
                </a:solidFill>
              </a:rPr>
              <a:t>A</a:t>
            </a:r>
            <a:endParaRPr lang="en-GB" sz="4400" b="1" dirty="0">
              <a:solidFill>
                <a:srgbClr val="0070C0"/>
              </a:solidFill>
            </a:endParaRPr>
          </a:p>
        </p:txBody>
      </p:sp>
      <p:sp>
        <p:nvSpPr>
          <p:cNvPr id="38" name="TextBox 37"/>
          <p:cNvSpPr txBox="1"/>
          <p:nvPr/>
        </p:nvSpPr>
        <p:spPr>
          <a:xfrm>
            <a:off x="2267744" y="5013176"/>
            <a:ext cx="792088" cy="769441"/>
          </a:xfrm>
          <a:prstGeom prst="rect">
            <a:avLst/>
          </a:prstGeom>
          <a:noFill/>
        </p:spPr>
        <p:txBody>
          <a:bodyPr wrap="square" rtlCol="0">
            <a:spAutoFit/>
          </a:bodyPr>
          <a:lstStyle/>
          <a:p>
            <a:pPr algn="ctr"/>
            <a:r>
              <a:rPr lang="en-GB" sz="4400" b="1" dirty="0" smtClean="0">
                <a:solidFill>
                  <a:srgbClr val="0070C0"/>
                </a:solidFill>
              </a:rPr>
              <a:t>A</a:t>
            </a:r>
            <a:endParaRPr lang="en-GB" sz="4400" b="1" dirty="0">
              <a:solidFill>
                <a:srgbClr val="0070C0"/>
              </a:solidFill>
            </a:endParaRPr>
          </a:p>
        </p:txBody>
      </p:sp>
      <p:sp>
        <p:nvSpPr>
          <p:cNvPr id="40" name="TextBox 39"/>
          <p:cNvSpPr txBox="1"/>
          <p:nvPr/>
        </p:nvSpPr>
        <p:spPr>
          <a:xfrm>
            <a:off x="3419872" y="4293096"/>
            <a:ext cx="792088" cy="769441"/>
          </a:xfrm>
          <a:prstGeom prst="rect">
            <a:avLst/>
          </a:prstGeom>
          <a:noFill/>
        </p:spPr>
        <p:txBody>
          <a:bodyPr wrap="square" rtlCol="0">
            <a:spAutoFit/>
          </a:bodyPr>
          <a:lstStyle/>
          <a:p>
            <a:pPr algn="ctr"/>
            <a:r>
              <a:rPr lang="en-GB" sz="4400" b="1" dirty="0" smtClean="0">
                <a:solidFill>
                  <a:srgbClr val="0070C0"/>
                </a:solidFill>
              </a:rPr>
              <a:t>A</a:t>
            </a:r>
            <a:endParaRPr lang="en-GB" sz="4400" b="1" dirty="0">
              <a:solidFill>
                <a:srgbClr val="0070C0"/>
              </a:solidFill>
            </a:endParaRPr>
          </a:p>
        </p:txBody>
      </p:sp>
      <p:sp>
        <p:nvSpPr>
          <p:cNvPr id="41" name="TextBox 40"/>
          <p:cNvSpPr txBox="1"/>
          <p:nvPr/>
        </p:nvSpPr>
        <p:spPr>
          <a:xfrm>
            <a:off x="5868144" y="4293096"/>
            <a:ext cx="792088" cy="769441"/>
          </a:xfrm>
          <a:prstGeom prst="rect">
            <a:avLst/>
          </a:prstGeom>
          <a:noFill/>
        </p:spPr>
        <p:txBody>
          <a:bodyPr wrap="square" rtlCol="0">
            <a:spAutoFit/>
          </a:bodyPr>
          <a:lstStyle/>
          <a:p>
            <a:pPr algn="ctr"/>
            <a:r>
              <a:rPr lang="en-GB" sz="4400" b="1" dirty="0" smtClean="0">
                <a:solidFill>
                  <a:srgbClr val="0070C0"/>
                </a:solidFill>
              </a:rPr>
              <a:t>Z</a:t>
            </a:r>
            <a:endParaRPr lang="en-GB" sz="4400" b="1" dirty="0">
              <a:solidFill>
                <a:srgbClr val="0070C0"/>
              </a:solidFill>
            </a:endParaRPr>
          </a:p>
        </p:txBody>
      </p:sp>
      <p:sp>
        <p:nvSpPr>
          <p:cNvPr id="61" name="TextBox 60"/>
          <p:cNvSpPr txBox="1"/>
          <p:nvPr/>
        </p:nvSpPr>
        <p:spPr>
          <a:xfrm>
            <a:off x="7020272" y="3501008"/>
            <a:ext cx="792088" cy="769441"/>
          </a:xfrm>
          <a:prstGeom prst="rect">
            <a:avLst/>
          </a:prstGeom>
          <a:noFill/>
        </p:spPr>
        <p:txBody>
          <a:bodyPr wrap="square" rtlCol="0">
            <a:spAutoFit/>
          </a:bodyPr>
          <a:lstStyle/>
          <a:p>
            <a:pPr algn="ctr"/>
            <a:r>
              <a:rPr lang="en-GB" sz="4400" b="1" dirty="0" smtClean="0">
                <a:solidFill>
                  <a:srgbClr val="0070C0"/>
                </a:solidFill>
              </a:rPr>
              <a:t>Z</a:t>
            </a:r>
            <a:endParaRPr lang="en-GB" sz="4400" b="1" dirty="0">
              <a:solidFill>
                <a:srgbClr val="0070C0"/>
              </a:solidFill>
            </a:endParaRPr>
          </a:p>
        </p:txBody>
      </p:sp>
      <p:sp>
        <p:nvSpPr>
          <p:cNvPr id="62" name="TextBox 61"/>
          <p:cNvSpPr txBox="1"/>
          <p:nvPr/>
        </p:nvSpPr>
        <p:spPr>
          <a:xfrm>
            <a:off x="6948264" y="4941168"/>
            <a:ext cx="792088" cy="769441"/>
          </a:xfrm>
          <a:prstGeom prst="rect">
            <a:avLst/>
          </a:prstGeom>
          <a:noFill/>
        </p:spPr>
        <p:txBody>
          <a:bodyPr wrap="square" rtlCol="0">
            <a:spAutoFit/>
          </a:bodyPr>
          <a:lstStyle/>
          <a:p>
            <a:pPr algn="ctr"/>
            <a:r>
              <a:rPr lang="en-GB" sz="4400" b="1" dirty="0" smtClean="0">
                <a:solidFill>
                  <a:srgbClr val="0070C0"/>
                </a:solidFill>
              </a:rPr>
              <a:t>Z</a:t>
            </a:r>
            <a:endParaRPr lang="en-GB" sz="4400" b="1" dirty="0">
              <a:solidFill>
                <a:srgbClr val="0070C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am.png"/>
          <p:cNvPicPr>
            <a:picLocks noChangeAspect="1"/>
          </p:cNvPicPr>
          <p:nvPr/>
        </p:nvPicPr>
        <p:blipFill>
          <a:blip r:embed="rId3" cstate="print"/>
          <a:stretch>
            <a:fillRect/>
          </a:stretch>
        </p:blipFill>
        <p:spPr>
          <a:xfrm>
            <a:off x="5868144" y="1772816"/>
            <a:ext cx="2143125" cy="2143125"/>
          </a:xfrm>
          <a:prstGeom prst="rect">
            <a:avLst/>
          </a:prstGeom>
        </p:spPr>
      </p:pic>
      <p:sp>
        <p:nvSpPr>
          <p:cNvPr id="4" name="Content Placeholder 3"/>
          <p:cNvSpPr>
            <a:spLocks noGrp="1"/>
          </p:cNvSpPr>
          <p:nvPr>
            <p:ph sz="half" idx="1"/>
          </p:nvPr>
        </p:nvSpPr>
        <p:spPr>
          <a:xfrm>
            <a:off x="251520" y="4077072"/>
            <a:ext cx="4040862" cy="1872208"/>
          </a:xfrm>
        </p:spPr>
        <p:txBody>
          <a:bodyPr/>
          <a:lstStyle/>
          <a:p>
            <a:pPr marL="0">
              <a:buNone/>
            </a:pPr>
            <a:r>
              <a:rPr lang="en-GB" sz="2000" b="1" i="1" dirty="0" smtClean="0"/>
              <a:t>Exchanging or creating</a:t>
            </a:r>
            <a:r>
              <a:rPr lang="en-GB" sz="2000" dirty="0" smtClean="0"/>
              <a:t> new knowledge or evidence involves weak ties </a:t>
            </a:r>
            <a:r>
              <a:rPr lang="en-GB" sz="2000" i="1" dirty="0" smtClean="0"/>
              <a:t>between</a:t>
            </a:r>
            <a:r>
              <a:rPr lang="en-GB" sz="2000" dirty="0" smtClean="0"/>
              <a:t> groups </a:t>
            </a:r>
            <a:endParaRPr lang="en-GB" sz="2000" b="1" dirty="0"/>
          </a:p>
        </p:txBody>
      </p:sp>
      <p:sp>
        <p:nvSpPr>
          <p:cNvPr id="5" name="Content Placeholder 4"/>
          <p:cNvSpPr>
            <a:spLocks noGrp="1"/>
          </p:cNvSpPr>
          <p:nvPr>
            <p:ph sz="half" idx="2"/>
          </p:nvPr>
        </p:nvSpPr>
        <p:spPr>
          <a:xfrm>
            <a:off x="4860032" y="4077072"/>
            <a:ext cx="4040862" cy="1944216"/>
          </a:xfrm>
        </p:spPr>
        <p:txBody>
          <a:bodyPr/>
          <a:lstStyle/>
          <a:p>
            <a:pPr marL="0">
              <a:buNone/>
            </a:pPr>
            <a:r>
              <a:rPr lang="en-GB" sz="2000" b="1" i="1" dirty="0" smtClean="0"/>
              <a:t>Embedding</a:t>
            </a:r>
            <a:r>
              <a:rPr lang="en-GB" sz="2000" dirty="0" smtClean="0"/>
              <a:t> knowledge or evidence involves strong ties</a:t>
            </a:r>
            <a:r>
              <a:rPr lang="en-GB" sz="2000" i="1" dirty="0" smtClean="0"/>
              <a:t> within cohesive </a:t>
            </a:r>
            <a:r>
              <a:rPr lang="en-GB" sz="2000" dirty="0" smtClean="0"/>
              <a:t>groups </a:t>
            </a:r>
            <a:endParaRPr lang="en-GB" sz="2000" b="1" dirty="0" smtClean="0"/>
          </a:p>
          <a:p>
            <a:pPr>
              <a:buNone/>
            </a:pPr>
            <a:endParaRPr lang="en-GB" dirty="0"/>
          </a:p>
        </p:txBody>
      </p:sp>
      <p:pic>
        <p:nvPicPr>
          <p:cNvPr id="6" name="Picture 5" descr="sparks.png"/>
          <p:cNvPicPr>
            <a:picLocks noChangeAspect="1"/>
          </p:cNvPicPr>
          <p:nvPr/>
        </p:nvPicPr>
        <p:blipFill>
          <a:blip r:embed="rId4" cstate="print"/>
          <a:stretch>
            <a:fillRect/>
          </a:stretch>
        </p:blipFill>
        <p:spPr>
          <a:xfrm>
            <a:off x="683568" y="2060848"/>
            <a:ext cx="2808312" cy="1656904"/>
          </a:xfrm>
          <a:prstGeom prst="rect">
            <a:avLst/>
          </a:prstGeom>
        </p:spPr>
      </p:pic>
      <p:sp>
        <p:nvSpPr>
          <p:cNvPr id="10" name="Right Brace 9"/>
          <p:cNvSpPr/>
          <p:nvPr/>
        </p:nvSpPr>
        <p:spPr>
          <a:xfrm rot="16200000">
            <a:off x="4249182" y="-496654"/>
            <a:ext cx="573627" cy="3960440"/>
          </a:xfrm>
          <a:prstGeom prst="rightBrace">
            <a:avLst/>
          </a:prstGeom>
          <a:ln w="412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000000"/>
              </a:solidFill>
            </a:endParaRPr>
          </a:p>
        </p:txBody>
      </p:sp>
      <p:sp>
        <p:nvSpPr>
          <p:cNvPr id="11" name="TextBox 10"/>
          <p:cNvSpPr txBox="1"/>
          <p:nvPr/>
        </p:nvSpPr>
        <p:spPr>
          <a:xfrm>
            <a:off x="1763688" y="188640"/>
            <a:ext cx="5760640" cy="707886"/>
          </a:xfrm>
          <a:prstGeom prst="rect">
            <a:avLst/>
          </a:prstGeom>
          <a:noFill/>
        </p:spPr>
        <p:txBody>
          <a:bodyPr wrap="square" rtlCol="0">
            <a:spAutoFit/>
          </a:bodyPr>
          <a:lstStyle/>
          <a:p>
            <a:pPr algn="ctr"/>
            <a:r>
              <a:rPr lang="en-GB" sz="4000" b="1" dirty="0" smtClean="0"/>
              <a:t>Knowledge translation</a:t>
            </a:r>
            <a:endParaRPr lang="en-GB" sz="4000" b="1" dirty="0"/>
          </a:p>
        </p:txBody>
      </p:sp>
    </p:spTree>
    <p:extLst>
      <p:ext uri="{BB962C8B-B14F-4D97-AF65-F5344CB8AC3E}">
        <p14:creationId xmlns:p14="http://schemas.microsoft.com/office/powerpoint/2010/main" val="2687348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764704"/>
            <a:ext cx="7024744" cy="1143000"/>
          </a:xfrm>
        </p:spPr>
        <p:txBody>
          <a:bodyPr>
            <a:normAutofit fontScale="90000"/>
          </a:bodyPr>
          <a:lstStyle/>
          <a:p>
            <a:r>
              <a:rPr lang="en-GB" dirty="0">
                <a:ea typeface="ＭＳ Ｐゴシック" pitchFamily="34" charset="-128"/>
              </a:rPr>
              <a:t>Collaborations for Leadership in Applied Health Research &amp; </a:t>
            </a:r>
            <a:r>
              <a:rPr lang="en-GB" dirty="0" smtClean="0">
                <a:ea typeface="ＭＳ Ｐゴシック" pitchFamily="34" charset="-128"/>
              </a:rPr>
              <a:t>Care (CLAHRCs)</a:t>
            </a:r>
            <a:r>
              <a:rPr lang="en-GB" dirty="0">
                <a:ea typeface="ＭＳ Ｐゴシック" pitchFamily="34" charset="-128"/>
              </a:rPr>
              <a:t/>
            </a:r>
            <a:br>
              <a:rPr lang="en-GB" dirty="0">
                <a:ea typeface="ＭＳ Ｐゴシック" pitchFamily="34" charset="-128"/>
              </a:rPr>
            </a:br>
            <a:endParaRPr lang="en-US" dirty="0"/>
          </a:p>
        </p:txBody>
      </p:sp>
      <p:sp>
        <p:nvSpPr>
          <p:cNvPr id="3" name="Content Placeholder 2"/>
          <p:cNvSpPr>
            <a:spLocks noGrp="1"/>
          </p:cNvSpPr>
          <p:nvPr>
            <p:ph idx="1"/>
          </p:nvPr>
        </p:nvSpPr>
        <p:spPr>
          <a:xfrm>
            <a:off x="251520" y="2332037"/>
            <a:ext cx="8229600" cy="4525963"/>
          </a:xfrm>
        </p:spPr>
        <p:txBody>
          <a:bodyPr>
            <a:normAutofit fontScale="92500" lnSpcReduction="10000"/>
          </a:bodyPr>
          <a:lstStyle/>
          <a:p>
            <a:pPr indent="-431800"/>
            <a:r>
              <a:rPr lang="en-GB" sz="2600" dirty="0" smtClean="0">
                <a:ea typeface="ＭＳ Ｐゴシック" pitchFamily="34" charset="-128"/>
              </a:rPr>
              <a:t>9 </a:t>
            </a:r>
            <a:r>
              <a:rPr lang="en-GB" sz="2600" dirty="0">
                <a:ea typeface="ＭＳ Ｐゴシック" pitchFamily="34" charset="-128"/>
              </a:rPr>
              <a:t>CLAHRCs: </a:t>
            </a:r>
            <a:r>
              <a:rPr lang="en-GB" sz="2600" dirty="0" smtClean="0">
                <a:ea typeface="ＭＳ Ｐゴシック" pitchFamily="34" charset="-128"/>
              </a:rPr>
              <a:t>Regional collaborations </a:t>
            </a:r>
            <a:r>
              <a:rPr lang="en-GB" sz="2600" dirty="0">
                <a:ea typeface="ＭＳ Ｐゴシック" pitchFamily="34" charset="-128"/>
              </a:rPr>
              <a:t>between universities, NHS </a:t>
            </a:r>
            <a:r>
              <a:rPr lang="en-GB" sz="2600" dirty="0" smtClean="0">
                <a:ea typeface="ＭＳ Ｐゴシック" pitchFamily="34" charset="-128"/>
              </a:rPr>
              <a:t>(Primary care trusts, Acute care trusts and mental health trusts) &amp; </a:t>
            </a:r>
            <a:r>
              <a:rPr lang="en-GB" sz="2600" dirty="0">
                <a:ea typeface="ＭＳ Ｐゴシック" pitchFamily="34" charset="-128"/>
              </a:rPr>
              <a:t>other </a:t>
            </a:r>
            <a:r>
              <a:rPr lang="en-GB" sz="2600" dirty="0" smtClean="0">
                <a:ea typeface="ＭＳ Ｐゴシック" pitchFamily="34" charset="-128"/>
              </a:rPr>
              <a:t>stakeholder </a:t>
            </a:r>
            <a:r>
              <a:rPr lang="en-GB" sz="2600" dirty="0">
                <a:ea typeface="ＭＳ Ｐゴシック" pitchFamily="34" charset="-128"/>
              </a:rPr>
              <a:t>groups within local health </a:t>
            </a:r>
            <a:r>
              <a:rPr lang="en-GB" sz="2600" dirty="0" smtClean="0">
                <a:ea typeface="ＭＳ Ｐゴシック" pitchFamily="34" charset="-128"/>
              </a:rPr>
              <a:t>community</a:t>
            </a:r>
          </a:p>
          <a:p>
            <a:pPr indent="-431800"/>
            <a:r>
              <a:rPr lang="en-GB" sz="2800" dirty="0">
                <a:ea typeface="ＭＳ Ｐゴシック" pitchFamily="34" charset="-128"/>
              </a:rPr>
              <a:t>Funded for 5 years by the </a:t>
            </a:r>
            <a:r>
              <a:rPr lang="en-GB" sz="2800" dirty="0" smtClean="0">
                <a:ea typeface="ＭＳ Ｐゴシック" pitchFamily="34" charset="-128"/>
              </a:rPr>
              <a:t>NIHR (£3m each plus matched funding)</a:t>
            </a:r>
            <a:endParaRPr lang="en-GB" sz="2800" dirty="0">
              <a:ea typeface="ＭＳ Ｐゴシック" pitchFamily="34" charset="-128"/>
            </a:endParaRPr>
          </a:p>
          <a:p>
            <a:pPr indent="-431800"/>
            <a:r>
              <a:rPr lang="en-GB" sz="2600" dirty="0" smtClean="0">
                <a:ea typeface="ＭＳ Ｐゴシック" pitchFamily="34" charset="-128"/>
              </a:rPr>
              <a:t>Focus </a:t>
            </a:r>
            <a:r>
              <a:rPr lang="en-GB" sz="2600" dirty="0">
                <a:ea typeface="ＭＳ Ｐゴシック" pitchFamily="34" charset="-128"/>
              </a:rPr>
              <a:t>on bridging the 2</a:t>
            </a:r>
            <a:r>
              <a:rPr lang="en-GB" sz="2600" baseline="30000" dirty="0">
                <a:ea typeface="ＭＳ Ｐゴシック" pitchFamily="34" charset="-128"/>
              </a:rPr>
              <a:t>nd</a:t>
            </a:r>
            <a:r>
              <a:rPr lang="en-GB" sz="2600" dirty="0">
                <a:ea typeface="ＭＳ Ｐゴシック" pitchFamily="34" charset="-128"/>
              </a:rPr>
              <a:t> translational </a:t>
            </a:r>
            <a:r>
              <a:rPr lang="en-GB" sz="2600" dirty="0" smtClean="0">
                <a:ea typeface="ＭＳ Ｐゴシック" pitchFamily="34" charset="-128"/>
              </a:rPr>
              <a:t>gap</a:t>
            </a:r>
            <a:endParaRPr lang="en-GB" sz="2600" dirty="0">
              <a:ea typeface="ＭＳ Ｐゴシック" pitchFamily="34" charset="-128"/>
            </a:endParaRPr>
          </a:p>
          <a:p>
            <a:pPr lvl="1" indent="-431800"/>
            <a:r>
              <a:rPr lang="en-GB" sz="2400" dirty="0">
                <a:ea typeface="ＭＳ Ｐゴシック" pitchFamily="34" charset="-128"/>
              </a:rPr>
              <a:t>Develop innovative models for conducting applied health and  translating findings into improved outcomes for </a:t>
            </a:r>
            <a:r>
              <a:rPr lang="en-GB" sz="2400" dirty="0" smtClean="0">
                <a:ea typeface="ＭＳ Ｐゴシック" pitchFamily="34" charset="-128"/>
              </a:rPr>
              <a:t>patients</a:t>
            </a:r>
          </a:p>
          <a:p>
            <a:pPr lvl="1" indent="-431800"/>
            <a:r>
              <a:rPr lang="en-GB" sz="2400" dirty="0" smtClean="0">
                <a:ea typeface="ＭＳ Ｐゴシック" pitchFamily="34" charset="-128"/>
              </a:rPr>
              <a:t>CLAHRCs are all very different</a:t>
            </a:r>
            <a:endParaRPr lang="en-GB" sz="2400" dirty="0">
              <a:ea typeface="ＭＳ Ｐゴシック" pitchFamily="34" charset="-128"/>
            </a:endParaRPr>
          </a:p>
          <a:p>
            <a:pPr>
              <a:buNone/>
            </a:pPr>
            <a:r>
              <a:rPr lang="en-GB" dirty="0">
                <a:ea typeface="ＭＳ Ｐゴシック" pitchFamily="34" charset="-128"/>
              </a:rPr>
              <a:t>		</a:t>
            </a:r>
            <a:endParaRPr lang="en-US" dirty="0"/>
          </a:p>
        </p:txBody>
      </p:sp>
    </p:spTree>
    <p:extLst>
      <p:ext uri="{BB962C8B-B14F-4D97-AF65-F5344CB8AC3E}">
        <p14:creationId xmlns:p14="http://schemas.microsoft.com/office/powerpoint/2010/main" val="1918132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b="1" dirty="0" smtClean="0"/>
              <a:t>CLAHRC initiative in the NHS</a:t>
            </a:r>
            <a:endParaRPr lang="en-GB" dirty="0"/>
          </a:p>
        </p:txBody>
      </p:sp>
      <p:pic>
        <p:nvPicPr>
          <p:cNvPr id="7" name="Picture 15" descr="test 2"/>
          <p:cNvPicPr>
            <a:picLocks noChangeAspect="1" noChangeArrowheads="1"/>
          </p:cNvPicPr>
          <p:nvPr/>
        </p:nvPicPr>
        <p:blipFill>
          <a:blip r:embed="rId2" cstate="print"/>
          <a:srcRect/>
          <a:stretch>
            <a:fillRect/>
          </a:stretch>
        </p:blipFill>
        <p:spPr bwMode="auto">
          <a:xfrm>
            <a:off x="1835696" y="2348880"/>
            <a:ext cx="5456238" cy="4095751"/>
          </a:xfrm>
          <a:prstGeom prst="rect">
            <a:avLst/>
          </a:prstGeom>
          <a:noFill/>
          <a:ln w="9525">
            <a:noFill/>
            <a:miter lim="800000"/>
            <a:headEnd/>
            <a:tailEnd/>
          </a:ln>
        </p:spPr>
      </p:pic>
      <p:sp>
        <p:nvSpPr>
          <p:cNvPr id="8" name="TextBox 7"/>
          <p:cNvSpPr txBox="1"/>
          <p:nvPr/>
        </p:nvSpPr>
        <p:spPr>
          <a:xfrm>
            <a:off x="5220072" y="1844824"/>
            <a:ext cx="2448272" cy="369332"/>
          </a:xfrm>
          <a:prstGeom prst="rect">
            <a:avLst/>
          </a:prstGeom>
          <a:noFill/>
        </p:spPr>
        <p:txBody>
          <a:bodyPr wrap="square" rtlCol="0">
            <a:spAutoFit/>
          </a:bodyPr>
          <a:lstStyle/>
          <a:p>
            <a:r>
              <a:rPr lang="en-GB" b="1" dirty="0" smtClean="0">
                <a:solidFill>
                  <a:srgbClr val="0070C0"/>
                </a:solidFill>
              </a:rPr>
              <a:t>Clinical researchers</a:t>
            </a:r>
            <a:endParaRPr lang="en-GB" b="1" dirty="0">
              <a:solidFill>
                <a:srgbClr val="0070C0"/>
              </a:solidFill>
            </a:endParaRPr>
          </a:p>
        </p:txBody>
      </p:sp>
      <p:sp>
        <p:nvSpPr>
          <p:cNvPr id="10" name="TextBox 9"/>
          <p:cNvSpPr txBox="1"/>
          <p:nvPr/>
        </p:nvSpPr>
        <p:spPr>
          <a:xfrm>
            <a:off x="6444208" y="5373216"/>
            <a:ext cx="2448272" cy="369332"/>
          </a:xfrm>
          <a:prstGeom prst="rect">
            <a:avLst/>
          </a:prstGeom>
          <a:noFill/>
        </p:spPr>
        <p:txBody>
          <a:bodyPr wrap="square" rtlCol="0">
            <a:spAutoFit/>
          </a:bodyPr>
          <a:lstStyle/>
          <a:p>
            <a:r>
              <a:rPr lang="en-GB" b="1" dirty="0" smtClean="0">
                <a:solidFill>
                  <a:srgbClr val="0070C0"/>
                </a:solidFill>
              </a:rPr>
              <a:t>Hospital doctors</a:t>
            </a:r>
            <a:endParaRPr lang="en-GB" b="1" dirty="0">
              <a:solidFill>
                <a:srgbClr val="0070C0"/>
              </a:solidFill>
            </a:endParaRPr>
          </a:p>
        </p:txBody>
      </p:sp>
      <p:sp>
        <p:nvSpPr>
          <p:cNvPr id="11" name="TextBox 10"/>
          <p:cNvSpPr txBox="1"/>
          <p:nvPr/>
        </p:nvSpPr>
        <p:spPr>
          <a:xfrm>
            <a:off x="4572000" y="6237312"/>
            <a:ext cx="2880320" cy="369332"/>
          </a:xfrm>
          <a:prstGeom prst="rect">
            <a:avLst/>
          </a:prstGeom>
          <a:noFill/>
        </p:spPr>
        <p:txBody>
          <a:bodyPr wrap="square" rtlCol="0">
            <a:spAutoFit/>
          </a:bodyPr>
          <a:lstStyle/>
          <a:p>
            <a:r>
              <a:rPr lang="en-GB" b="1" dirty="0" smtClean="0">
                <a:solidFill>
                  <a:srgbClr val="0070C0"/>
                </a:solidFill>
              </a:rPr>
              <a:t>Allied health practitioners</a:t>
            </a:r>
            <a:endParaRPr lang="en-GB" b="1" dirty="0">
              <a:solidFill>
                <a:srgbClr val="0070C0"/>
              </a:solidFill>
            </a:endParaRPr>
          </a:p>
        </p:txBody>
      </p:sp>
      <p:sp>
        <p:nvSpPr>
          <p:cNvPr id="12" name="TextBox 11"/>
          <p:cNvSpPr txBox="1"/>
          <p:nvPr/>
        </p:nvSpPr>
        <p:spPr>
          <a:xfrm>
            <a:off x="539552" y="2348880"/>
            <a:ext cx="2448272" cy="646331"/>
          </a:xfrm>
          <a:prstGeom prst="rect">
            <a:avLst/>
          </a:prstGeom>
          <a:solidFill>
            <a:schemeClr val="bg1"/>
          </a:solidFill>
        </p:spPr>
        <p:txBody>
          <a:bodyPr wrap="square" rtlCol="0">
            <a:spAutoFit/>
          </a:bodyPr>
          <a:lstStyle/>
          <a:p>
            <a:r>
              <a:rPr lang="en-GB" b="1" dirty="0" smtClean="0">
                <a:solidFill>
                  <a:srgbClr val="0070C0"/>
                </a:solidFill>
              </a:rPr>
              <a:t>Social scientist researchers</a:t>
            </a:r>
            <a:endParaRPr lang="en-GB" b="1"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1010057.JPG"/>
          <p:cNvPicPr>
            <a:picLocks noChangeAspect="1"/>
          </p:cNvPicPr>
          <p:nvPr/>
        </p:nvPicPr>
        <p:blipFill>
          <a:blip r:embed="rId2" cstate="print"/>
          <a:stretch>
            <a:fillRect/>
          </a:stretch>
        </p:blipFill>
        <p:spPr>
          <a:xfrm>
            <a:off x="0" y="1815167"/>
            <a:ext cx="9144000" cy="5042833"/>
          </a:xfrm>
          <a:prstGeom prst="rect">
            <a:avLst/>
          </a:prstGeom>
        </p:spPr>
      </p:pic>
      <p:sp>
        <p:nvSpPr>
          <p:cNvPr id="4" name="TextBox 3"/>
          <p:cNvSpPr txBox="1"/>
          <p:nvPr/>
        </p:nvSpPr>
        <p:spPr>
          <a:xfrm>
            <a:off x="755576" y="404664"/>
            <a:ext cx="7776864" cy="769441"/>
          </a:xfrm>
          <a:prstGeom prst="rect">
            <a:avLst/>
          </a:prstGeom>
          <a:noFill/>
        </p:spPr>
        <p:txBody>
          <a:bodyPr wrap="square" rtlCol="0">
            <a:spAutoFit/>
          </a:bodyPr>
          <a:lstStyle/>
          <a:p>
            <a:pPr algn="ctr"/>
            <a:r>
              <a:rPr lang="en-GB" sz="4400" b="1" dirty="0" smtClean="0">
                <a:solidFill>
                  <a:srgbClr val="002060"/>
                </a:solidFill>
              </a:rPr>
              <a:t>Bridging the Gap? </a:t>
            </a:r>
            <a:endParaRPr lang="en-GB" sz="4400" b="1"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b="1" dirty="0" smtClean="0"/>
              <a:t>Knowledge translation initiative in the NHS</a:t>
            </a:r>
            <a:endParaRPr lang="en-GB" dirty="0"/>
          </a:p>
        </p:txBody>
      </p:sp>
      <p:pic>
        <p:nvPicPr>
          <p:cNvPr id="7" name="Picture 15" descr="test 2"/>
          <p:cNvPicPr>
            <a:picLocks noChangeAspect="1" noChangeArrowheads="1"/>
          </p:cNvPicPr>
          <p:nvPr/>
        </p:nvPicPr>
        <p:blipFill>
          <a:blip r:embed="rId2" cstate="print"/>
          <a:srcRect/>
          <a:stretch>
            <a:fillRect/>
          </a:stretch>
        </p:blipFill>
        <p:spPr bwMode="auto">
          <a:xfrm>
            <a:off x="1763688" y="2060848"/>
            <a:ext cx="5456238" cy="4095751"/>
          </a:xfrm>
          <a:prstGeom prst="rect">
            <a:avLst/>
          </a:prstGeom>
          <a:noFill/>
          <a:ln w="9525">
            <a:noFill/>
            <a:miter lim="800000"/>
            <a:headEnd/>
            <a:tailEnd/>
          </a:ln>
        </p:spPr>
      </p:pic>
      <p:sp>
        <p:nvSpPr>
          <p:cNvPr id="8" name="TextBox 7"/>
          <p:cNvSpPr txBox="1"/>
          <p:nvPr/>
        </p:nvSpPr>
        <p:spPr>
          <a:xfrm>
            <a:off x="5220072" y="1772816"/>
            <a:ext cx="2448272" cy="400110"/>
          </a:xfrm>
          <a:prstGeom prst="rect">
            <a:avLst/>
          </a:prstGeom>
          <a:noFill/>
        </p:spPr>
        <p:txBody>
          <a:bodyPr wrap="square" rtlCol="0">
            <a:spAutoFit/>
          </a:bodyPr>
          <a:lstStyle/>
          <a:p>
            <a:r>
              <a:rPr lang="en-GB" sz="2000" b="1" dirty="0" smtClean="0">
                <a:solidFill>
                  <a:srgbClr val="0070C0"/>
                </a:solidFill>
              </a:rPr>
              <a:t>Clinical researchers</a:t>
            </a:r>
            <a:endParaRPr lang="en-GB" sz="2000" b="1" dirty="0">
              <a:solidFill>
                <a:srgbClr val="0070C0"/>
              </a:solidFill>
            </a:endParaRPr>
          </a:p>
        </p:txBody>
      </p:sp>
      <p:sp>
        <p:nvSpPr>
          <p:cNvPr id="10" name="TextBox 9"/>
          <p:cNvSpPr txBox="1"/>
          <p:nvPr/>
        </p:nvSpPr>
        <p:spPr>
          <a:xfrm>
            <a:off x="6444208" y="5301208"/>
            <a:ext cx="2448272" cy="400110"/>
          </a:xfrm>
          <a:prstGeom prst="rect">
            <a:avLst/>
          </a:prstGeom>
          <a:noFill/>
        </p:spPr>
        <p:txBody>
          <a:bodyPr wrap="square" rtlCol="0">
            <a:spAutoFit/>
          </a:bodyPr>
          <a:lstStyle/>
          <a:p>
            <a:r>
              <a:rPr lang="en-GB" sz="2000" b="1" dirty="0" smtClean="0">
                <a:solidFill>
                  <a:srgbClr val="0070C0"/>
                </a:solidFill>
              </a:rPr>
              <a:t>Hospital doctors</a:t>
            </a:r>
            <a:endParaRPr lang="en-GB" sz="2000" b="1" dirty="0">
              <a:solidFill>
                <a:srgbClr val="0070C0"/>
              </a:solidFill>
            </a:endParaRPr>
          </a:p>
        </p:txBody>
      </p:sp>
      <p:sp>
        <p:nvSpPr>
          <p:cNvPr id="11" name="TextBox 10"/>
          <p:cNvSpPr txBox="1"/>
          <p:nvPr/>
        </p:nvSpPr>
        <p:spPr>
          <a:xfrm>
            <a:off x="4572000" y="6165304"/>
            <a:ext cx="2880320" cy="707886"/>
          </a:xfrm>
          <a:prstGeom prst="rect">
            <a:avLst/>
          </a:prstGeom>
          <a:noFill/>
        </p:spPr>
        <p:txBody>
          <a:bodyPr wrap="square" rtlCol="0">
            <a:spAutoFit/>
          </a:bodyPr>
          <a:lstStyle/>
          <a:p>
            <a:r>
              <a:rPr lang="en-GB" sz="2000" b="1" dirty="0" smtClean="0">
                <a:solidFill>
                  <a:srgbClr val="0070C0"/>
                </a:solidFill>
              </a:rPr>
              <a:t>Allied health practitioners</a:t>
            </a:r>
            <a:endParaRPr lang="en-GB" sz="2000" b="1" dirty="0">
              <a:solidFill>
                <a:srgbClr val="0070C0"/>
              </a:solidFill>
            </a:endParaRPr>
          </a:p>
        </p:txBody>
      </p:sp>
      <p:sp>
        <p:nvSpPr>
          <p:cNvPr id="12" name="TextBox 11"/>
          <p:cNvSpPr txBox="1"/>
          <p:nvPr/>
        </p:nvSpPr>
        <p:spPr>
          <a:xfrm>
            <a:off x="539552" y="2060848"/>
            <a:ext cx="2448272" cy="707886"/>
          </a:xfrm>
          <a:prstGeom prst="rect">
            <a:avLst/>
          </a:prstGeom>
          <a:solidFill>
            <a:schemeClr val="bg1"/>
          </a:solidFill>
        </p:spPr>
        <p:txBody>
          <a:bodyPr wrap="square" rtlCol="0">
            <a:spAutoFit/>
          </a:bodyPr>
          <a:lstStyle/>
          <a:p>
            <a:r>
              <a:rPr lang="en-GB" sz="2000" b="1" dirty="0" smtClean="0">
                <a:solidFill>
                  <a:srgbClr val="0070C0"/>
                </a:solidFill>
              </a:rPr>
              <a:t>Social scientist researchers</a:t>
            </a:r>
            <a:endParaRPr lang="en-GB" sz="2000" b="1" dirty="0">
              <a:solidFill>
                <a:srgbClr val="0070C0"/>
              </a:solidFill>
            </a:endParaRPr>
          </a:p>
        </p:txBody>
      </p:sp>
      <p:sp>
        <p:nvSpPr>
          <p:cNvPr id="23" name="TextBox 22"/>
          <p:cNvSpPr txBox="1"/>
          <p:nvPr/>
        </p:nvSpPr>
        <p:spPr>
          <a:xfrm>
            <a:off x="179512" y="5661248"/>
            <a:ext cx="2520280" cy="954107"/>
          </a:xfrm>
          <a:prstGeom prst="rect">
            <a:avLst/>
          </a:prstGeom>
          <a:noFill/>
        </p:spPr>
        <p:txBody>
          <a:bodyPr wrap="square" rtlCol="0">
            <a:spAutoFit/>
          </a:bodyPr>
          <a:lstStyle/>
          <a:p>
            <a:r>
              <a:rPr lang="en-GB" sz="2800" b="1" dirty="0" smtClean="0">
                <a:solidFill>
                  <a:srgbClr val="00B0F0"/>
                </a:solidFill>
              </a:rPr>
              <a:t>KNOWLEDGE BROKERS</a:t>
            </a:r>
            <a:endParaRPr lang="en-GB" sz="2800" b="1" dirty="0">
              <a:solidFill>
                <a:srgbClr val="00B0F0"/>
              </a:solidFill>
            </a:endParaRPr>
          </a:p>
        </p:txBody>
      </p:sp>
      <p:cxnSp>
        <p:nvCxnSpPr>
          <p:cNvPr id="24" name="Straight Arrow Connector 23"/>
          <p:cNvCxnSpPr/>
          <p:nvPr/>
        </p:nvCxnSpPr>
        <p:spPr>
          <a:xfrm flipV="1">
            <a:off x="1907704" y="4653136"/>
            <a:ext cx="1080120" cy="10081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979712" y="4869160"/>
            <a:ext cx="1800200" cy="8640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979712" y="3861048"/>
            <a:ext cx="2520280" cy="1800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979712" y="3933056"/>
            <a:ext cx="3240360" cy="172819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b="1" dirty="0" smtClean="0"/>
              <a:t>Knowledge translation – role of brokers</a:t>
            </a:r>
            <a:endParaRPr lang="en-GB" dirty="0"/>
          </a:p>
        </p:txBody>
      </p:sp>
      <p:graphicFrame>
        <p:nvGraphicFramePr>
          <p:cNvPr id="4098" name="Object 2"/>
          <p:cNvGraphicFramePr>
            <a:graphicFrameLocks noChangeAspect="1"/>
          </p:cNvGraphicFramePr>
          <p:nvPr/>
        </p:nvGraphicFramePr>
        <p:xfrm>
          <a:off x="0" y="1652588"/>
          <a:ext cx="9144000" cy="5205412"/>
        </p:xfrm>
        <a:graphic>
          <a:graphicData uri="http://schemas.openxmlformats.org/presentationml/2006/ole">
            <mc:AlternateContent xmlns:mc="http://schemas.openxmlformats.org/markup-compatibility/2006">
              <mc:Choice xmlns:v="urn:schemas-microsoft-com:vml" Requires="v">
                <p:oleObj spid="_x0000_s4103" name="Document" r:id="rId4" imgW="5893601" imgH="3184200" progId="Word.Document.12">
                  <p:embed/>
                </p:oleObj>
              </mc:Choice>
              <mc:Fallback>
                <p:oleObj name="Document" r:id="rId4" imgW="5893601" imgH="3184200" progId="Word.Document.12">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2588"/>
                        <a:ext cx="9144000" cy="5205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fontScale="92500"/>
          </a:bodyPr>
          <a:lstStyle/>
          <a:p>
            <a:r>
              <a:rPr lang="en-GB" dirty="0" smtClean="0"/>
              <a:t>Knowledge translation is a social process – not reducible to sharing information</a:t>
            </a:r>
          </a:p>
          <a:p>
            <a:r>
              <a:rPr lang="en-GB" dirty="0" smtClean="0"/>
              <a:t>Depends on building social networks – brokers play a key role in bridging the between groups</a:t>
            </a:r>
          </a:p>
          <a:p>
            <a:r>
              <a:rPr lang="en-GB" dirty="0" smtClean="0"/>
              <a:t>Translation is also challenged by differences in practice – involves collaborating across communities of practice </a:t>
            </a:r>
          </a:p>
          <a:p>
            <a:r>
              <a:rPr lang="en-GB" dirty="0" smtClean="0"/>
              <a:t>Different ‘ways of knowing’ pose a challenge for collaboration across professional communities</a:t>
            </a: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5856" y="2420888"/>
            <a:ext cx="2767874" cy="830997"/>
          </a:xfrm>
          <a:prstGeom prst="rect">
            <a:avLst/>
          </a:prstGeom>
        </p:spPr>
        <p:txBody>
          <a:bodyPr wrap="none">
            <a:spAutoFit/>
          </a:bodyPr>
          <a:lstStyle/>
          <a:p>
            <a:r>
              <a:rPr lang="en-GB" sz="4800" dirty="0"/>
              <a:t>Thank you</a:t>
            </a:r>
          </a:p>
        </p:txBody>
      </p:sp>
    </p:spTree>
    <p:extLst>
      <p:ext uri="{BB962C8B-B14F-4D97-AF65-F5344CB8AC3E}">
        <p14:creationId xmlns:p14="http://schemas.microsoft.com/office/powerpoint/2010/main" val="76467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Traditional linear model</a:t>
            </a:r>
            <a:endParaRPr lang="en-GB" b="1" dirty="0"/>
          </a:p>
        </p:txBody>
      </p:sp>
      <p:grpSp>
        <p:nvGrpSpPr>
          <p:cNvPr id="17" name="Group 16"/>
          <p:cNvGrpSpPr/>
          <p:nvPr/>
        </p:nvGrpSpPr>
        <p:grpSpPr>
          <a:xfrm>
            <a:off x="683568" y="1628799"/>
            <a:ext cx="8029400" cy="3834428"/>
            <a:chOff x="899592" y="1988839"/>
            <a:chExt cx="8029400" cy="3834428"/>
          </a:xfrm>
        </p:grpSpPr>
        <p:sp>
          <p:nvSpPr>
            <p:cNvPr id="7" name="Right Arrow 6"/>
            <p:cNvSpPr/>
            <p:nvPr/>
          </p:nvSpPr>
          <p:spPr>
            <a:xfrm>
              <a:off x="2771800" y="2924944"/>
              <a:ext cx="3744416" cy="1944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descr="C:\Documents and Settings\Harry\Local Settings\Temporary Internet Files\Content.IE5\6QM3L4P4\MP900422207[1].jpg"/>
            <p:cNvPicPr>
              <a:picLocks noChangeAspect="1" noChangeArrowheads="1"/>
            </p:cNvPicPr>
            <p:nvPr/>
          </p:nvPicPr>
          <p:blipFill>
            <a:blip r:embed="rId2" cstate="print"/>
            <a:srcRect/>
            <a:stretch>
              <a:fillRect/>
            </a:stretch>
          </p:blipFill>
          <p:spPr bwMode="auto">
            <a:xfrm>
              <a:off x="1187624" y="2852936"/>
              <a:ext cx="1326541" cy="1988840"/>
            </a:xfrm>
            <a:prstGeom prst="rect">
              <a:avLst/>
            </a:prstGeom>
            <a:noFill/>
          </p:spPr>
        </p:pic>
        <p:pic>
          <p:nvPicPr>
            <p:cNvPr id="1028" name="Picture 4" descr="C:\Documents and Settings\Harry\Local Settings\Temporary Internet Files\Content.IE5\CU2E6QIU\MP900448701[1].jpg"/>
            <p:cNvPicPr>
              <a:picLocks noChangeAspect="1" noChangeArrowheads="1"/>
            </p:cNvPicPr>
            <p:nvPr/>
          </p:nvPicPr>
          <p:blipFill>
            <a:blip r:embed="rId3" cstate="print"/>
            <a:srcRect/>
            <a:stretch>
              <a:fillRect/>
            </a:stretch>
          </p:blipFill>
          <p:spPr bwMode="auto">
            <a:xfrm>
              <a:off x="6660232" y="3140968"/>
              <a:ext cx="2016224" cy="1512168"/>
            </a:xfrm>
            <a:prstGeom prst="rect">
              <a:avLst/>
            </a:prstGeom>
            <a:noFill/>
          </p:spPr>
        </p:pic>
        <p:sp>
          <p:nvSpPr>
            <p:cNvPr id="13" name="TextBox 12"/>
            <p:cNvSpPr txBox="1"/>
            <p:nvPr/>
          </p:nvSpPr>
          <p:spPr>
            <a:xfrm>
              <a:off x="899592" y="4869160"/>
              <a:ext cx="2808312" cy="954107"/>
            </a:xfrm>
            <a:prstGeom prst="rect">
              <a:avLst/>
            </a:prstGeom>
            <a:noFill/>
          </p:spPr>
          <p:txBody>
            <a:bodyPr wrap="square" rtlCol="0">
              <a:spAutoFit/>
            </a:bodyPr>
            <a:lstStyle/>
            <a:p>
              <a:r>
                <a:rPr lang="en-GB" sz="2800" dirty="0" smtClean="0"/>
                <a:t>knowledge producers</a:t>
              </a:r>
              <a:endParaRPr lang="en-GB" sz="2800" dirty="0"/>
            </a:p>
          </p:txBody>
        </p:sp>
        <p:sp>
          <p:nvSpPr>
            <p:cNvPr id="15" name="TextBox 14"/>
            <p:cNvSpPr txBox="1"/>
            <p:nvPr/>
          </p:nvSpPr>
          <p:spPr>
            <a:xfrm>
              <a:off x="6660232" y="4725144"/>
              <a:ext cx="2268760" cy="954107"/>
            </a:xfrm>
            <a:prstGeom prst="rect">
              <a:avLst/>
            </a:prstGeom>
            <a:noFill/>
          </p:spPr>
          <p:txBody>
            <a:bodyPr wrap="square" rtlCol="0">
              <a:spAutoFit/>
            </a:bodyPr>
            <a:lstStyle/>
            <a:p>
              <a:r>
                <a:rPr lang="en-GB" sz="2800" dirty="0" smtClean="0"/>
                <a:t>knowledge users</a:t>
              </a:r>
              <a:endParaRPr lang="en-GB" sz="2800" dirty="0"/>
            </a:p>
          </p:txBody>
        </p:sp>
        <p:sp>
          <p:nvSpPr>
            <p:cNvPr id="16" name="TextBox 15"/>
            <p:cNvSpPr txBox="1"/>
            <p:nvPr/>
          </p:nvSpPr>
          <p:spPr>
            <a:xfrm>
              <a:off x="2497752" y="1988839"/>
              <a:ext cx="5040560" cy="646331"/>
            </a:xfrm>
            <a:prstGeom prst="rect">
              <a:avLst/>
            </a:prstGeom>
            <a:noFill/>
          </p:spPr>
          <p:txBody>
            <a:bodyPr wrap="square" rtlCol="0">
              <a:spAutoFit/>
            </a:bodyPr>
            <a:lstStyle/>
            <a:p>
              <a:r>
                <a:rPr lang="en-GB" sz="3600" b="1" i="1" dirty="0" smtClean="0">
                  <a:solidFill>
                    <a:srgbClr val="00B0F0"/>
                  </a:solidFill>
                </a:rPr>
                <a:t>KNOWLEDGE TRANSFER</a:t>
              </a:r>
              <a:endParaRPr lang="en-GB" sz="3600" b="1" i="1" dirty="0">
                <a:solidFill>
                  <a:srgbClr val="00B0F0"/>
                </a:solidFill>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smtClean="0"/>
              <a:t>What is knowledge translation? </a:t>
            </a:r>
            <a:endParaRPr lang="en-GB" b="1" dirty="0"/>
          </a:p>
        </p:txBody>
      </p:sp>
      <p:sp>
        <p:nvSpPr>
          <p:cNvPr id="4" name="Rectangle 3"/>
          <p:cNvSpPr/>
          <p:nvPr/>
        </p:nvSpPr>
        <p:spPr>
          <a:xfrm>
            <a:off x="755576" y="1268760"/>
            <a:ext cx="7813376" cy="954107"/>
          </a:xfrm>
          <a:prstGeom prst="rect">
            <a:avLst/>
          </a:prstGeom>
        </p:spPr>
        <p:txBody>
          <a:bodyPr wrap="square">
            <a:spAutoFit/>
          </a:bodyPr>
          <a:lstStyle/>
          <a:p>
            <a:r>
              <a:rPr lang="en-GB" sz="2800" i="1" dirty="0" smtClean="0"/>
              <a:t>Making the knowledge produced by one group meaningful to, and applicable by, another group. </a:t>
            </a:r>
            <a:endParaRPr lang="en-GB" sz="2800" i="1" dirty="0"/>
          </a:p>
        </p:txBody>
      </p:sp>
      <p:pic>
        <p:nvPicPr>
          <p:cNvPr id="1026" name="Picture 2" descr="C:\Documents and Settings\Harry\Local Settings\Temporary Internet Files\Content.IE5\T1HYUU3C\MC900293468[1].wmf"/>
          <p:cNvPicPr>
            <a:picLocks noChangeAspect="1" noChangeArrowheads="1"/>
          </p:cNvPicPr>
          <p:nvPr/>
        </p:nvPicPr>
        <p:blipFill>
          <a:blip r:embed="rId2" cstate="print"/>
          <a:srcRect/>
          <a:stretch>
            <a:fillRect/>
          </a:stretch>
        </p:blipFill>
        <p:spPr bwMode="auto">
          <a:xfrm>
            <a:off x="6948264" y="2276872"/>
            <a:ext cx="990653" cy="1684784"/>
          </a:xfrm>
          <a:prstGeom prst="rect">
            <a:avLst/>
          </a:prstGeom>
          <a:noFill/>
        </p:spPr>
      </p:pic>
      <p:pic>
        <p:nvPicPr>
          <p:cNvPr id="1027" name="Picture 3" descr="C:\Documents and Settings\Harry\Local Settings\Temporary Internet Files\Content.IE5\CU2E6QIU\MC900230923[1].wmf"/>
          <p:cNvPicPr>
            <a:picLocks noChangeAspect="1" noChangeArrowheads="1"/>
          </p:cNvPicPr>
          <p:nvPr/>
        </p:nvPicPr>
        <p:blipFill>
          <a:blip r:embed="rId3" cstate="print"/>
          <a:srcRect/>
          <a:stretch>
            <a:fillRect/>
          </a:stretch>
        </p:blipFill>
        <p:spPr bwMode="auto">
          <a:xfrm>
            <a:off x="971600" y="2636912"/>
            <a:ext cx="1383327" cy="1547178"/>
          </a:xfrm>
          <a:prstGeom prst="rect">
            <a:avLst/>
          </a:prstGeom>
          <a:noFill/>
        </p:spPr>
      </p:pic>
      <p:pic>
        <p:nvPicPr>
          <p:cNvPr id="1028" name="Picture 4" descr="C:\Documents and Settings\Harry\Local Settings\Temporary Internet Files\Content.IE5\CU2E6QIU\MC900326226[1].wmf"/>
          <p:cNvPicPr>
            <a:picLocks noChangeAspect="1" noChangeArrowheads="1"/>
          </p:cNvPicPr>
          <p:nvPr/>
        </p:nvPicPr>
        <p:blipFill>
          <a:blip r:embed="rId4" cstate="print"/>
          <a:srcRect/>
          <a:stretch>
            <a:fillRect/>
          </a:stretch>
        </p:blipFill>
        <p:spPr bwMode="auto">
          <a:xfrm>
            <a:off x="899592" y="4653136"/>
            <a:ext cx="1560929" cy="1744220"/>
          </a:xfrm>
          <a:prstGeom prst="rect">
            <a:avLst/>
          </a:prstGeom>
          <a:noFill/>
        </p:spPr>
      </p:pic>
      <p:pic>
        <p:nvPicPr>
          <p:cNvPr id="1031" name="Picture 7" descr="C:\Documents and Settings\Harry\Local Settings\Temporary Internet Files\Content.IE5\6QM3L4P4\MC900441515[1].wmf"/>
          <p:cNvPicPr>
            <a:picLocks noChangeAspect="1" noChangeArrowheads="1"/>
          </p:cNvPicPr>
          <p:nvPr/>
        </p:nvPicPr>
        <p:blipFill>
          <a:blip r:embed="rId5" cstate="print"/>
          <a:srcRect/>
          <a:stretch>
            <a:fillRect/>
          </a:stretch>
        </p:blipFill>
        <p:spPr bwMode="auto">
          <a:xfrm>
            <a:off x="6732240" y="4869160"/>
            <a:ext cx="1511453" cy="1360810"/>
          </a:xfrm>
          <a:prstGeom prst="rect">
            <a:avLst/>
          </a:prstGeom>
          <a:noFill/>
        </p:spPr>
      </p:pic>
      <p:sp>
        <p:nvSpPr>
          <p:cNvPr id="12" name="Right Arrow 11"/>
          <p:cNvSpPr/>
          <p:nvPr/>
        </p:nvSpPr>
        <p:spPr>
          <a:xfrm>
            <a:off x="3131840" y="2996952"/>
            <a:ext cx="316835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419872" y="3140968"/>
            <a:ext cx="2016224" cy="584775"/>
          </a:xfrm>
          <a:prstGeom prst="rect">
            <a:avLst/>
          </a:prstGeom>
          <a:noFill/>
        </p:spPr>
        <p:txBody>
          <a:bodyPr wrap="square" rtlCol="0">
            <a:spAutoFit/>
          </a:bodyPr>
          <a:lstStyle/>
          <a:p>
            <a:pPr algn="ctr"/>
            <a:r>
              <a:rPr lang="en-GB" sz="3200" b="1" dirty="0" smtClean="0">
                <a:solidFill>
                  <a:schemeClr val="bg1"/>
                </a:solidFill>
              </a:rPr>
              <a:t>transfer</a:t>
            </a:r>
            <a:endParaRPr lang="en-GB" sz="3200" b="1" dirty="0">
              <a:solidFill>
                <a:schemeClr val="bg1"/>
              </a:solidFill>
            </a:endParaRPr>
          </a:p>
        </p:txBody>
      </p:sp>
      <p:sp>
        <p:nvSpPr>
          <p:cNvPr id="14" name="Left-Right Arrow 13"/>
          <p:cNvSpPr/>
          <p:nvPr/>
        </p:nvSpPr>
        <p:spPr>
          <a:xfrm>
            <a:off x="2915816" y="5085184"/>
            <a:ext cx="3384376" cy="9361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563888" y="5229200"/>
            <a:ext cx="2016224" cy="584775"/>
          </a:xfrm>
          <a:prstGeom prst="rect">
            <a:avLst/>
          </a:prstGeom>
          <a:noFill/>
        </p:spPr>
        <p:txBody>
          <a:bodyPr wrap="square" rtlCol="0">
            <a:spAutoFit/>
          </a:bodyPr>
          <a:lstStyle/>
          <a:p>
            <a:pPr algn="ctr"/>
            <a:r>
              <a:rPr lang="en-GB" sz="3200" b="1" dirty="0" smtClean="0">
                <a:solidFill>
                  <a:schemeClr val="bg1"/>
                </a:solidFill>
              </a:rPr>
              <a:t>translation</a:t>
            </a:r>
            <a:endParaRPr lang="en-GB" sz="3200" b="1" dirty="0">
              <a:solidFill>
                <a:schemeClr val="bg1"/>
              </a:solidFill>
            </a:endParaRPr>
          </a:p>
        </p:txBody>
      </p:sp>
      <p:sp>
        <p:nvSpPr>
          <p:cNvPr id="17" name="TextBox 16"/>
          <p:cNvSpPr txBox="1"/>
          <p:nvPr/>
        </p:nvSpPr>
        <p:spPr>
          <a:xfrm>
            <a:off x="4283968" y="4077072"/>
            <a:ext cx="1800200" cy="707886"/>
          </a:xfrm>
          <a:prstGeom prst="rect">
            <a:avLst/>
          </a:prstGeom>
          <a:noFill/>
        </p:spPr>
        <p:txBody>
          <a:bodyPr wrap="square" rtlCol="0">
            <a:spAutoFit/>
          </a:bodyPr>
          <a:lstStyle/>
          <a:p>
            <a:r>
              <a:rPr lang="en-GB" sz="4000" b="1" i="1" dirty="0" smtClean="0"/>
              <a:t>VS.</a:t>
            </a:r>
            <a:endParaRPr lang="en-GB" sz="4000" b="1"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is the translation of knowledge difficult?</a:t>
            </a:r>
            <a:endParaRPr lang="en-GB" dirty="0"/>
          </a:p>
        </p:txBody>
      </p:sp>
      <p:sp>
        <p:nvSpPr>
          <p:cNvPr id="3" name="Content Placeholder 2"/>
          <p:cNvSpPr>
            <a:spLocks noGrp="1"/>
          </p:cNvSpPr>
          <p:nvPr>
            <p:ph idx="1"/>
          </p:nvPr>
        </p:nvSpPr>
        <p:spPr>
          <a:xfrm>
            <a:off x="467544" y="1988840"/>
            <a:ext cx="8229600" cy="4525963"/>
          </a:xfrm>
        </p:spPr>
        <p:txBody>
          <a:bodyPr/>
          <a:lstStyle/>
          <a:p>
            <a:r>
              <a:rPr lang="en-GB" dirty="0" smtClean="0"/>
              <a:t>Knowledge is embedded in the social practices of particular groups – ‘communities of practice’</a:t>
            </a:r>
          </a:p>
          <a:p>
            <a:r>
              <a:rPr lang="en-GB" dirty="0" smtClean="0"/>
              <a:t>Knowledge is shared within social networks and translation across boundaries is difficult</a:t>
            </a:r>
          </a:p>
          <a:p>
            <a:r>
              <a:rPr lang="en-GB" dirty="0" smtClean="0"/>
              <a:t>Professional communities institutionalize different ‘ways of knowing’ – represent different ‘epistemic communities’</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11560" y="0"/>
            <a:ext cx="8001000" cy="1143000"/>
          </a:xfrm>
        </p:spPr>
        <p:txBody>
          <a:bodyPr>
            <a:normAutofit fontScale="90000"/>
          </a:bodyPr>
          <a:lstStyle/>
          <a:p>
            <a:pPr eaLnBrk="1" hangingPunct="1"/>
            <a:r>
              <a:rPr lang="en-GB" dirty="0" smtClean="0"/>
              <a:t>Analysing ‘communities of practice’</a:t>
            </a:r>
          </a:p>
        </p:txBody>
      </p:sp>
      <p:sp>
        <p:nvSpPr>
          <p:cNvPr id="25602" name="Rectangle 3"/>
          <p:cNvSpPr>
            <a:spLocks noGrp="1" noChangeArrowheads="1"/>
          </p:cNvSpPr>
          <p:nvPr>
            <p:ph type="body" idx="1"/>
          </p:nvPr>
        </p:nvSpPr>
        <p:spPr>
          <a:xfrm>
            <a:off x="539552" y="1484784"/>
            <a:ext cx="8104187" cy="3933825"/>
          </a:xfrm>
        </p:spPr>
        <p:txBody>
          <a:bodyPr>
            <a:noAutofit/>
          </a:bodyPr>
          <a:lstStyle/>
          <a:p>
            <a:pPr eaLnBrk="1" hangingPunct="1"/>
            <a:r>
              <a:rPr lang="en-GB" sz="2800" b="1" dirty="0" smtClean="0"/>
              <a:t>Community of practice</a:t>
            </a:r>
            <a:r>
              <a:rPr lang="en-GB" sz="2800" dirty="0" smtClean="0"/>
              <a:t>  “</a:t>
            </a:r>
            <a:r>
              <a:rPr lang="en-GB" sz="2800" i="1" dirty="0" smtClean="0"/>
              <a:t>An activity system about which participants share understandings concerning what they are doing and what it means in their lives and for their community</a:t>
            </a:r>
            <a:r>
              <a:rPr lang="en-GB" sz="2800" dirty="0" smtClean="0"/>
              <a:t>” (Lave &amp; Wenger, 1991)</a:t>
            </a:r>
          </a:p>
          <a:p>
            <a:pPr eaLnBrk="1" hangingPunct="1"/>
            <a:r>
              <a:rPr lang="en-GB" sz="2800" dirty="0" smtClean="0"/>
              <a:t>Spontaneous</a:t>
            </a:r>
          </a:p>
          <a:p>
            <a:pPr lvl="1" eaLnBrk="1" hangingPunct="1"/>
            <a:r>
              <a:rPr lang="en-GB" sz="2400" dirty="0" smtClean="0"/>
              <a:t>not necessarily linked to formal roles/structures but emerge as people deal with problems</a:t>
            </a:r>
          </a:p>
          <a:p>
            <a:pPr eaLnBrk="1" hangingPunct="1"/>
            <a:r>
              <a:rPr lang="en-GB" sz="2800" dirty="0" smtClean="0"/>
              <a:t>Based on shared meanings &amp; identity</a:t>
            </a:r>
          </a:p>
          <a:p>
            <a:pPr eaLnBrk="1" hangingPunct="1"/>
            <a:r>
              <a:rPr lang="en-GB" sz="2800" dirty="0" smtClean="0"/>
              <a:t>Knowledge is acquired through apprenticeship – involves becoming a practitioner not copying the practice</a:t>
            </a:r>
          </a:p>
          <a:p>
            <a:pPr lvl="1" eaLnBrk="1" hangingPunct="1">
              <a:buFont typeface="Wingdings" pitchFamily="2" charset="2"/>
              <a:buNone/>
            </a:pPr>
            <a:endParaRPr lang="en-GB" sz="2400" dirty="0" smtClean="0"/>
          </a:p>
          <a:p>
            <a:pPr eaLnBrk="1" hangingPunct="1"/>
            <a:endParaRPr lang="en-GB"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normAutofit fontScale="90000"/>
          </a:bodyPr>
          <a:lstStyle/>
          <a:p>
            <a:pPr algn="ctr" eaLnBrk="1" hangingPunct="1"/>
            <a:r>
              <a:rPr lang="en-GB" sz="3600" smtClean="0">
                <a:solidFill>
                  <a:schemeClr val="tx1"/>
                </a:solidFill>
                <a:latin typeface="Tahoma" pitchFamily="34" charset="0"/>
                <a:cs typeface="Tahoma" pitchFamily="34" charset="0"/>
              </a:rPr>
              <a:t>Skateboarding as a community of practice</a:t>
            </a:r>
            <a:endParaRPr lang="en-US" sz="3600" smtClean="0">
              <a:solidFill>
                <a:schemeClr val="tx1"/>
              </a:solidFill>
              <a:latin typeface="Tahoma" pitchFamily="34" charset="0"/>
              <a:cs typeface="Tahoma" pitchFamily="34" charset="0"/>
            </a:endParaRPr>
          </a:p>
        </p:txBody>
      </p:sp>
      <p:pic>
        <p:nvPicPr>
          <p:cNvPr id="26626" name="Picture 3" descr="skateboard"/>
          <p:cNvPicPr>
            <a:picLocks noGrp="1" noChangeAspect="1" noChangeArrowheads="1"/>
          </p:cNvPicPr>
          <p:nvPr>
            <p:ph sz="half" idx="1"/>
          </p:nvPr>
        </p:nvPicPr>
        <p:blipFill>
          <a:blip r:embed="rId3" cstate="print"/>
          <a:srcRect/>
          <a:stretch>
            <a:fillRect/>
          </a:stretch>
        </p:blipFill>
        <p:spPr>
          <a:xfrm>
            <a:off x="395288" y="1484313"/>
            <a:ext cx="1295400" cy="1295400"/>
          </a:xfrm>
        </p:spPr>
      </p:pic>
      <p:pic>
        <p:nvPicPr>
          <p:cNvPr id="26627" name="Picture 4" descr="skateboard dress"/>
          <p:cNvPicPr>
            <a:picLocks noGrp="1" noChangeAspect="1" noChangeArrowheads="1"/>
          </p:cNvPicPr>
          <p:nvPr>
            <p:ph sz="quarter" idx="2"/>
          </p:nvPr>
        </p:nvPicPr>
        <p:blipFill>
          <a:blip r:embed="rId4" cstate="print"/>
          <a:srcRect/>
          <a:stretch>
            <a:fillRect/>
          </a:stretch>
        </p:blipFill>
        <p:spPr>
          <a:xfrm>
            <a:off x="2700338" y="2103438"/>
            <a:ext cx="1731962" cy="1701800"/>
          </a:xfrm>
        </p:spPr>
      </p:pic>
      <p:pic>
        <p:nvPicPr>
          <p:cNvPr id="26628" name="Picture 5" descr="lavigne"/>
          <p:cNvPicPr>
            <a:picLocks noGrp="1" noChangeAspect="1" noChangeArrowheads="1"/>
          </p:cNvPicPr>
          <p:nvPr>
            <p:ph sz="quarter" idx="3"/>
          </p:nvPr>
        </p:nvPicPr>
        <p:blipFill>
          <a:blip r:embed="rId5" cstate="print"/>
          <a:srcRect/>
          <a:stretch>
            <a:fillRect/>
          </a:stretch>
        </p:blipFill>
        <p:spPr>
          <a:xfrm>
            <a:off x="5508625" y="2851150"/>
            <a:ext cx="1862138" cy="2519363"/>
          </a:xfrm>
        </p:spPr>
      </p:pic>
      <p:sp>
        <p:nvSpPr>
          <p:cNvPr id="26629" name="Text Box 6"/>
          <p:cNvSpPr txBox="1">
            <a:spLocks noChangeArrowheads="1"/>
          </p:cNvSpPr>
          <p:nvPr/>
        </p:nvSpPr>
        <p:spPr bwMode="auto">
          <a:xfrm>
            <a:off x="1908175" y="2133600"/>
            <a:ext cx="576263" cy="1006475"/>
          </a:xfrm>
          <a:prstGeom prst="rect">
            <a:avLst/>
          </a:prstGeom>
          <a:noFill/>
          <a:ln w="9525">
            <a:noFill/>
            <a:miter lim="800000"/>
            <a:headEnd/>
            <a:tailEnd/>
          </a:ln>
        </p:spPr>
        <p:txBody>
          <a:bodyPr>
            <a:spAutoFit/>
          </a:bodyPr>
          <a:lstStyle/>
          <a:p>
            <a:pPr algn="ctr">
              <a:spcBef>
                <a:spcPct val="50000"/>
              </a:spcBef>
            </a:pPr>
            <a:r>
              <a:rPr lang="en-GB" sz="6000">
                <a:latin typeface="Arial" charset="0"/>
              </a:rPr>
              <a:t>+</a:t>
            </a:r>
            <a:endParaRPr lang="en-US" sz="6000">
              <a:latin typeface="Arial" charset="0"/>
            </a:endParaRPr>
          </a:p>
        </p:txBody>
      </p:sp>
      <p:sp>
        <p:nvSpPr>
          <p:cNvPr id="26630" name="Text Box 7"/>
          <p:cNvSpPr txBox="1">
            <a:spLocks noChangeArrowheads="1"/>
          </p:cNvSpPr>
          <p:nvPr/>
        </p:nvSpPr>
        <p:spPr bwMode="auto">
          <a:xfrm>
            <a:off x="4716463" y="3068638"/>
            <a:ext cx="769937" cy="1189037"/>
          </a:xfrm>
          <a:prstGeom prst="rect">
            <a:avLst/>
          </a:prstGeom>
          <a:noFill/>
          <a:ln w="9525">
            <a:noFill/>
            <a:miter lim="800000"/>
            <a:headEnd/>
            <a:tailEnd/>
          </a:ln>
        </p:spPr>
        <p:txBody>
          <a:bodyPr>
            <a:spAutoFit/>
          </a:bodyPr>
          <a:lstStyle/>
          <a:p>
            <a:pPr algn="ctr">
              <a:spcBef>
                <a:spcPct val="50000"/>
              </a:spcBef>
            </a:pPr>
            <a:r>
              <a:rPr lang="en-GB" sz="7200">
                <a:latin typeface="Arial" charset="0"/>
              </a:rPr>
              <a:t>+</a:t>
            </a:r>
            <a:endParaRPr lang="en-US" sz="7200">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normAutofit fontScale="90000"/>
          </a:bodyPr>
          <a:lstStyle/>
          <a:p>
            <a:pPr eaLnBrk="1" hangingPunct="1"/>
            <a:r>
              <a:rPr lang="en-GB" smtClean="0"/>
              <a:t>Knowledge, community and practice</a:t>
            </a:r>
            <a:endParaRPr lang="en-US" smtClean="0"/>
          </a:p>
        </p:txBody>
      </p:sp>
      <p:sp>
        <p:nvSpPr>
          <p:cNvPr id="28674" name="Rectangle 3"/>
          <p:cNvSpPr>
            <a:spLocks noGrp="1" noChangeArrowheads="1"/>
          </p:cNvSpPr>
          <p:nvPr>
            <p:ph type="body" idx="1"/>
          </p:nvPr>
        </p:nvSpPr>
        <p:spPr>
          <a:xfrm>
            <a:off x="214313" y="1428750"/>
            <a:ext cx="8713787" cy="4840288"/>
          </a:xfrm>
        </p:spPr>
        <p:txBody>
          <a:bodyPr/>
          <a:lstStyle/>
          <a:p>
            <a:pPr eaLnBrk="1" hangingPunct="1">
              <a:lnSpc>
                <a:spcPct val="90000"/>
              </a:lnSpc>
            </a:pPr>
            <a:r>
              <a:rPr lang="en-GB" smtClean="0"/>
              <a:t>Community of practice challenges the view that knowledge is an object that can be transferred from one place to another</a:t>
            </a:r>
          </a:p>
          <a:p>
            <a:pPr eaLnBrk="1" hangingPunct="1">
              <a:lnSpc>
                <a:spcPct val="90000"/>
              </a:lnSpc>
            </a:pPr>
            <a:r>
              <a:rPr lang="en-GB" smtClean="0"/>
              <a:t>Knowledge used in practice comes from learning-by-doing in particular contexts</a:t>
            </a:r>
          </a:p>
          <a:p>
            <a:pPr eaLnBrk="1" hangingPunct="1">
              <a:lnSpc>
                <a:spcPct val="90000"/>
              </a:lnSpc>
            </a:pPr>
            <a:r>
              <a:rPr lang="en-GB" smtClean="0"/>
              <a:t>People learn by working with others – they learn not only the practice but to be a practitioner</a:t>
            </a:r>
          </a:p>
          <a:p>
            <a:pPr eaLnBrk="1" hangingPunct="1">
              <a:lnSpc>
                <a:spcPct val="90000"/>
              </a:lnSpc>
            </a:pPr>
            <a:r>
              <a:rPr lang="en-GB" smtClean="0"/>
              <a:t>Shared practice creates and is sustained by informal communities</a:t>
            </a:r>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7544" y="-171400"/>
            <a:ext cx="8229600" cy="1143000"/>
          </a:xfrm>
        </p:spPr>
        <p:txBody>
          <a:bodyPr/>
          <a:lstStyle/>
          <a:p>
            <a:pPr algn="ctr" eaLnBrk="1" hangingPunct="1"/>
            <a:r>
              <a:rPr lang="en-GB" b="1" dirty="0" smtClean="0">
                <a:ea typeface="ＭＳ Ｐゴシック"/>
                <a:cs typeface="ＭＳ Ｐゴシック"/>
              </a:rPr>
              <a:t>Social Network Analysis </a:t>
            </a:r>
          </a:p>
        </p:txBody>
      </p:sp>
      <p:sp>
        <p:nvSpPr>
          <p:cNvPr id="24579" name="Text Placeholder 4"/>
          <p:cNvSpPr>
            <a:spLocks noGrp="1"/>
          </p:cNvSpPr>
          <p:nvPr>
            <p:ph type="body" idx="1"/>
          </p:nvPr>
        </p:nvSpPr>
        <p:spPr>
          <a:xfrm>
            <a:off x="323850" y="5445125"/>
            <a:ext cx="4040188" cy="685800"/>
          </a:xfrm>
        </p:spPr>
        <p:txBody>
          <a:bodyPr>
            <a:normAutofit/>
          </a:bodyPr>
          <a:lstStyle/>
          <a:p>
            <a:pPr eaLnBrk="1" hangingPunct="1"/>
            <a:endParaRPr lang="en-GB" dirty="0" smtClean="0">
              <a:ea typeface="ＭＳ Ｐゴシック"/>
              <a:cs typeface="ＭＳ Ｐゴシック"/>
            </a:endParaRPr>
          </a:p>
          <a:p>
            <a:pPr eaLnBrk="1" hangingPunct="1"/>
            <a:endParaRPr lang="en-GB" dirty="0" smtClean="0">
              <a:ea typeface="ＭＳ Ｐゴシック"/>
              <a:cs typeface="ＭＳ Ｐゴシック"/>
            </a:endParaRPr>
          </a:p>
        </p:txBody>
      </p:sp>
      <p:sp>
        <p:nvSpPr>
          <p:cNvPr id="10" name="TextBox 9"/>
          <p:cNvSpPr txBox="1"/>
          <p:nvPr/>
        </p:nvSpPr>
        <p:spPr>
          <a:xfrm>
            <a:off x="611560" y="836712"/>
            <a:ext cx="7525344" cy="2616101"/>
          </a:xfrm>
          <a:prstGeom prst="rect">
            <a:avLst/>
          </a:prstGeom>
          <a:noFill/>
        </p:spPr>
        <p:txBody>
          <a:bodyPr wrap="square">
            <a:spAutoFit/>
          </a:bodyPr>
          <a:lstStyle/>
          <a:p>
            <a:pPr>
              <a:defRPr/>
            </a:pPr>
            <a:r>
              <a:rPr lang="en-GB" sz="2800" i="1" dirty="0" smtClean="0">
                <a:latin typeface="Arial" charset="0"/>
              </a:rPr>
              <a:t>Social structure where individuals  represented as </a:t>
            </a:r>
            <a:r>
              <a:rPr lang="en-GB" sz="2800" b="1" i="1" dirty="0" smtClean="0">
                <a:latin typeface="Arial" charset="0"/>
              </a:rPr>
              <a:t>NODES </a:t>
            </a:r>
            <a:r>
              <a:rPr lang="en-GB" sz="2800" i="1" dirty="0" smtClean="0">
                <a:latin typeface="Arial" charset="0"/>
              </a:rPr>
              <a:t>and their relationships as </a:t>
            </a:r>
            <a:r>
              <a:rPr lang="en-GB" sz="2800" b="1" i="1" dirty="0" smtClean="0">
                <a:latin typeface="Arial" charset="0"/>
              </a:rPr>
              <a:t>TIES</a:t>
            </a:r>
            <a:endParaRPr lang="en-GB" sz="2800" b="1" i="1" dirty="0">
              <a:latin typeface="Arial" charset="0"/>
            </a:endParaRPr>
          </a:p>
          <a:p>
            <a:pPr>
              <a:defRPr/>
            </a:pPr>
            <a:endParaRPr lang="en-GB" sz="2800" dirty="0">
              <a:latin typeface="+mn-lt"/>
            </a:endParaRPr>
          </a:p>
          <a:p>
            <a:pPr>
              <a:defRPr/>
            </a:pPr>
            <a:endParaRPr lang="en-GB" sz="2800" dirty="0">
              <a:latin typeface="+mn-lt"/>
            </a:endParaRPr>
          </a:p>
          <a:p>
            <a:pPr>
              <a:defRPr/>
            </a:pPr>
            <a:endParaRPr lang="en-GB" sz="2400" dirty="0">
              <a:latin typeface="Arial" charset="0"/>
            </a:endParaRPr>
          </a:p>
        </p:txBody>
      </p:sp>
      <p:grpSp>
        <p:nvGrpSpPr>
          <p:cNvPr id="25" name="Group 24"/>
          <p:cNvGrpSpPr/>
          <p:nvPr/>
        </p:nvGrpSpPr>
        <p:grpSpPr>
          <a:xfrm>
            <a:off x="755576" y="3284984"/>
            <a:ext cx="3057067" cy="2232248"/>
            <a:chOff x="1115616" y="2780928"/>
            <a:chExt cx="3057067" cy="2232248"/>
          </a:xfrm>
        </p:grpSpPr>
        <p:grpSp>
          <p:nvGrpSpPr>
            <p:cNvPr id="9" name="Group 8"/>
            <p:cNvGrpSpPr/>
            <p:nvPr/>
          </p:nvGrpSpPr>
          <p:grpSpPr>
            <a:xfrm>
              <a:off x="1403648" y="3140968"/>
              <a:ext cx="1728192" cy="1872208"/>
              <a:chOff x="862186" y="1261442"/>
              <a:chExt cx="1676400" cy="1828800"/>
            </a:xfrm>
          </p:grpSpPr>
          <p:sp>
            <p:nvSpPr>
              <p:cNvPr id="11" name="Oval 5"/>
              <p:cNvSpPr>
                <a:spLocks noChangeArrowheads="1"/>
              </p:cNvSpPr>
              <p:nvPr/>
            </p:nvSpPr>
            <p:spPr bwMode="auto">
              <a:xfrm>
                <a:off x="862186" y="2023442"/>
                <a:ext cx="381000" cy="381000"/>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12" name="Oval 6"/>
              <p:cNvSpPr>
                <a:spLocks noChangeArrowheads="1"/>
              </p:cNvSpPr>
              <p:nvPr/>
            </p:nvSpPr>
            <p:spPr bwMode="auto">
              <a:xfrm>
                <a:off x="2157586" y="1261442"/>
                <a:ext cx="381000" cy="381000"/>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13" name="Oval 7"/>
              <p:cNvSpPr>
                <a:spLocks noChangeArrowheads="1"/>
              </p:cNvSpPr>
              <p:nvPr/>
            </p:nvSpPr>
            <p:spPr bwMode="auto">
              <a:xfrm>
                <a:off x="2157586" y="2709242"/>
                <a:ext cx="381000" cy="381000"/>
              </a:xfrm>
              <a:prstGeom prst="ellipse">
                <a:avLst/>
              </a:prstGeom>
              <a:solidFill>
                <a:srgbClr val="FF0000"/>
              </a:solidFill>
              <a:ln w="9525">
                <a:solidFill>
                  <a:schemeClr val="tx1"/>
                </a:solidFill>
                <a:round/>
                <a:headEnd/>
                <a:tailEnd/>
              </a:ln>
              <a:effectLst/>
            </p:spPr>
            <p:txBody>
              <a:bodyPr wrap="none" anchor="ctr"/>
              <a:lstStyle/>
              <a:p>
                <a:endParaRPr lang="en-GB"/>
              </a:p>
            </p:txBody>
          </p:sp>
          <p:cxnSp>
            <p:nvCxnSpPr>
              <p:cNvPr id="14" name="AutoShape 12"/>
              <p:cNvCxnSpPr>
                <a:cxnSpLocks noChangeShapeType="1"/>
                <a:endCxn id="12" idx="3"/>
              </p:cNvCxnSpPr>
              <p:nvPr/>
            </p:nvCxnSpPr>
            <p:spPr bwMode="auto">
              <a:xfrm flipV="1">
                <a:off x="1259632" y="1586646"/>
                <a:ext cx="953750" cy="555288"/>
              </a:xfrm>
              <a:prstGeom prst="straightConnector1">
                <a:avLst/>
              </a:prstGeom>
              <a:noFill/>
              <a:ln w="60325">
                <a:solidFill>
                  <a:schemeClr val="tx1"/>
                </a:solidFill>
                <a:round/>
                <a:headEnd/>
                <a:tailEnd/>
              </a:ln>
            </p:spPr>
          </p:cxnSp>
          <p:cxnSp>
            <p:nvCxnSpPr>
              <p:cNvPr id="15" name="AutoShape 13"/>
              <p:cNvCxnSpPr>
                <a:cxnSpLocks noChangeShapeType="1"/>
                <a:stCxn id="11" idx="5"/>
                <a:endCxn id="13" idx="2"/>
              </p:cNvCxnSpPr>
              <p:nvPr/>
            </p:nvCxnSpPr>
            <p:spPr bwMode="auto">
              <a:xfrm>
                <a:off x="1187624" y="2348880"/>
                <a:ext cx="969962" cy="550862"/>
              </a:xfrm>
              <a:prstGeom prst="straightConnector1">
                <a:avLst/>
              </a:prstGeom>
              <a:noFill/>
              <a:ln w="60325">
                <a:solidFill>
                  <a:schemeClr val="tx1"/>
                </a:solidFill>
                <a:round/>
                <a:headEnd/>
                <a:tailEnd/>
              </a:ln>
            </p:spPr>
          </p:cxnSp>
          <p:cxnSp>
            <p:nvCxnSpPr>
              <p:cNvPr id="16" name="AutoShape 12"/>
              <p:cNvCxnSpPr>
                <a:cxnSpLocks noChangeShapeType="1"/>
                <a:stCxn id="13" idx="0"/>
                <a:endCxn id="12" idx="4"/>
              </p:cNvCxnSpPr>
              <p:nvPr/>
            </p:nvCxnSpPr>
            <p:spPr bwMode="auto">
              <a:xfrm flipV="1">
                <a:off x="2348086" y="1642442"/>
                <a:ext cx="0" cy="1066800"/>
              </a:xfrm>
              <a:prstGeom prst="straightConnector1">
                <a:avLst/>
              </a:prstGeom>
              <a:noFill/>
              <a:ln w="60325">
                <a:solidFill>
                  <a:schemeClr val="tx1"/>
                </a:solidFill>
                <a:round/>
                <a:headEnd/>
                <a:tailEnd/>
              </a:ln>
            </p:spPr>
          </p:cxnSp>
        </p:grpSp>
        <p:cxnSp>
          <p:nvCxnSpPr>
            <p:cNvPr id="17" name="AutoShape 12"/>
            <p:cNvCxnSpPr>
              <a:cxnSpLocks noChangeShapeType="1"/>
            </p:cNvCxnSpPr>
            <p:nvPr/>
          </p:nvCxnSpPr>
          <p:spPr bwMode="auto">
            <a:xfrm flipH="1" flipV="1">
              <a:off x="3059832" y="3429000"/>
              <a:ext cx="792088" cy="576064"/>
            </a:xfrm>
            <a:prstGeom prst="straightConnector1">
              <a:avLst/>
            </a:prstGeom>
            <a:noFill/>
            <a:ln w="60325">
              <a:solidFill>
                <a:schemeClr val="tx1"/>
              </a:solidFill>
              <a:round/>
              <a:headEnd/>
              <a:tailEnd/>
            </a:ln>
          </p:spPr>
        </p:cxnSp>
        <p:sp>
          <p:nvSpPr>
            <p:cNvPr id="20" name="Oval 6"/>
            <p:cNvSpPr>
              <a:spLocks noChangeArrowheads="1"/>
            </p:cNvSpPr>
            <p:nvPr/>
          </p:nvSpPr>
          <p:spPr bwMode="auto">
            <a:xfrm>
              <a:off x="3779912" y="3933056"/>
              <a:ext cx="392771" cy="390043"/>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21" name="Oval 6"/>
            <p:cNvSpPr>
              <a:spLocks noChangeArrowheads="1"/>
            </p:cNvSpPr>
            <p:nvPr/>
          </p:nvSpPr>
          <p:spPr bwMode="auto">
            <a:xfrm>
              <a:off x="1115616" y="2780928"/>
              <a:ext cx="392771" cy="390043"/>
            </a:xfrm>
            <a:prstGeom prst="ellipse">
              <a:avLst/>
            </a:prstGeom>
            <a:solidFill>
              <a:srgbClr val="FF0000"/>
            </a:solidFill>
            <a:ln w="9525">
              <a:solidFill>
                <a:schemeClr val="tx1"/>
              </a:solidFill>
              <a:round/>
              <a:headEnd/>
              <a:tailEnd/>
            </a:ln>
            <a:effectLst/>
          </p:spPr>
          <p:txBody>
            <a:bodyPr wrap="none" anchor="ctr"/>
            <a:lstStyle/>
            <a:p>
              <a:endParaRPr lang="en-GB"/>
            </a:p>
          </p:txBody>
        </p:sp>
        <p:cxnSp>
          <p:nvCxnSpPr>
            <p:cNvPr id="23" name="AutoShape 12"/>
            <p:cNvCxnSpPr>
              <a:cxnSpLocks noChangeShapeType="1"/>
              <a:endCxn id="21" idx="4"/>
            </p:cNvCxnSpPr>
            <p:nvPr/>
          </p:nvCxnSpPr>
          <p:spPr bwMode="auto">
            <a:xfrm flipH="1" flipV="1">
              <a:off x="1312002" y="3170971"/>
              <a:ext cx="235662" cy="762085"/>
            </a:xfrm>
            <a:prstGeom prst="straightConnector1">
              <a:avLst/>
            </a:prstGeom>
            <a:noFill/>
            <a:ln w="60325">
              <a:solidFill>
                <a:schemeClr val="tx1"/>
              </a:solidFill>
              <a:round/>
              <a:headEnd/>
              <a:tailEnd/>
            </a:ln>
          </p:spPr>
        </p:cxnSp>
      </p:grpSp>
      <p:cxnSp>
        <p:nvCxnSpPr>
          <p:cNvPr id="29" name="Straight Arrow Connector 28"/>
          <p:cNvCxnSpPr/>
          <p:nvPr/>
        </p:nvCxnSpPr>
        <p:spPr>
          <a:xfrm flipH="1">
            <a:off x="2771800" y="1772816"/>
            <a:ext cx="792088" cy="1728192"/>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619672" y="2204864"/>
            <a:ext cx="216024" cy="1872208"/>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958428"/>
            <a:ext cx="2160240" cy="2899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Content Placeholder 7" descr="social-networking-marketing.jpg"/>
          <p:cNvPicPr>
            <a:picLocks noChangeAspect="1"/>
          </p:cNvPicPr>
          <p:nvPr/>
        </p:nvPicPr>
        <p:blipFill>
          <a:blip r:embed="rId3" cstate="print"/>
          <a:stretch>
            <a:fillRect/>
          </a:stretch>
        </p:blipFill>
        <p:spPr>
          <a:xfrm>
            <a:off x="5111552" y="908720"/>
            <a:ext cx="4032448" cy="2751300"/>
          </a:xfrm>
          <a:prstGeom prst="rect">
            <a:avLst/>
          </a:prstGeom>
        </p:spPr>
      </p:pic>
      <p:sp>
        <p:nvSpPr>
          <p:cNvPr id="28" name="TextBox 27"/>
          <p:cNvSpPr txBox="1"/>
          <p:nvPr/>
        </p:nvSpPr>
        <p:spPr>
          <a:xfrm>
            <a:off x="107504" y="1212193"/>
            <a:ext cx="3816424" cy="4893647"/>
          </a:xfrm>
          <a:prstGeom prst="rect">
            <a:avLst/>
          </a:prstGeom>
          <a:noFill/>
        </p:spPr>
        <p:txBody>
          <a:bodyPr wrap="square" rtlCol="0">
            <a:spAutoFit/>
          </a:bodyPr>
          <a:lstStyle/>
          <a:p>
            <a:endParaRPr lang="en-GB" sz="2400" b="1" dirty="0" smtClean="0"/>
          </a:p>
          <a:p>
            <a:r>
              <a:rPr lang="en-GB" sz="2400" b="1" dirty="0" smtClean="0"/>
              <a:t>-  family members, close friends, work colleagues</a:t>
            </a:r>
          </a:p>
          <a:p>
            <a:endParaRPr lang="en-GB" sz="2400" b="1" dirty="0" smtClean="0"/>
          </a:p>
          <a:p>
            <a:r>
              <a:rPr lang="en-GB" sz="2400" dirty="0" smtClean="0"/>
              <a:t>Support collaboration enabling the sharing and embedding of  knowledge.</a:t>
            </a:r>
          </a:p>
          <a:p>
            <a:endParaRPr lang="en-GB" sz="2400" dirty="0" smtClean="0"/>
          </a:p>
          <a:p>
            <a:r>
              <a:rPr lang="en-GB" sz="2400" dirty="0" smtClean="0"/>
              <a:t>Limit access to novel information and knowledge because people tend to interact with people like themselves (</a:t>
            </a:r>
            <a:r>
              <a:rPr lang="en-GB" sz="2400" dirty="0" err="1" smtClean="0"/>
              <a:t>homophily</a:t>
            </a:r>
            <a:r>
              <a:rPr lang="en-GB" sz="2400" dirty="0" smtClean="0"/>
              <a:t>). </a:t>
            </a:r>
          </a:p>
        </p:txBody>
      </p:sp>
      <p:sp>
        <p:nvSpPr>
          <p:cNvPr id="31" name="Rectangle 30"/>
          <p:cNvSpPr/>
          <p:nvPr/>
        </p:nvSpPr>
        <p:spPr>
          <a:xfrm>
            <a:off x="179512" y="548680"/>
            <a:ext cx="2459456" cy="707886"/>
          </a:xfrm>
          <a:prstGeom prst="rect">
            <a:avLst/>
          </a:prstGeom>
        </p:spPr>
        <p:txBody>
          <a:bodyPr wrap="none">
            <a:spAutoFit/>
          </a:bodyPr>
          <a:lstStyle/>
          <a:p>
            <a:r>
              <a:rPr lang="en-GB" sz="4000" b="1" dirty="0" smtClean="0">
                <a:solidFill>
                  <a:srgbClr val="0070C0"/>
                </a:solidFill>
              </a:rPr>
              <a:t>Strong ties</a:t>
            </a:r>
          </a:p>
        </p:txBody>
      </p:sp>
      <p:cxnSp>
        <p:nvCxnSpPr>
          <p:cNvPr id="32" name="Straight Arrow Connector 31"/>
          <p:cNvCxnSpPr/>
          <p:nvPr/>
        </p:nvCxnSpPr>
        <p:spPr>
          <a:xfrm>
            <a:off x="2555776" y="1052736"/>
            <a:ext cx="2808312" cy="2880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228184" y="3429000"/>
            <a:ext cx="2160240" cy="523220"/>
          </a:xfrm>
          <a:prstGeom prst="rect">
            <a:avLst/>
          </a:prstGeom>
          <a:noFill/>
        </p:spPr>
        <p:txBody>
          <a:bodyPr wrap="square" rtlCol="0">
            <a:spAutoFit/>
          </a:bodyPr>
          <a:lstStyle/>
          <a:p>
            <a:r>
              <a:rPr lang="en-GB" sz="2800" dirty="0" smtClean="0"/>
              <a:t>‘social circles’</a:t>
            </a:r>
            <a:endParaRPr lang="en-GB" sz="2800" dirty="0"/>
          </a:p>
        </p:txBody>
      </p:sp>
    </p:spTree>
    <p:extLst>
      <p:ext uri="{BB962C8B-B14F-4D97-AF65-F5344CB8AC3E}">
        <p14:creationId xmlns:p14="http://schemas.microsoft.com/office/powerpoint/2010/main" val="289788045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Keele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2709</TotalTime>
  <Words>931</Words>
  <Application>Microsoft Office PowerPoint</Application>
  <PresentationFormat>On-screen Show (4:3)</PresentationFormat>
  <Paragraphs>103</Paragraphs>
  <Slides>18</Slides>
  <Notes>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24" baseType="lpstr">
      <vt:lpstr>Keele ppt template</vt:lpstr>
      <vt:lpstr>Custom Design</vt:lpstr>
      <vt:lpstr>1_Office Theme</vt:lpstr>
      <vt:lpstr>2_Office Theme</vt:lpstr>
      <vt:lpstr>3_Office Theme</vt:lpstr>
      <vt:lpstr>Document</vt:lpstr>
      <vt:lpstr> Keele Management School  </vt:lpstr>
      <vt:lpstr>Traditional linear model</vt:lpstr>
      <vt:lpstr>What is knowledge translation? </vt:lpstr>
      <vt:lpstr>Why is the translation of knowledge difficult?</vt:lpstr>
      <vt:lpstr>Analysing ‘communities of practice’</vt:lpstr>
      <vt:lpstr>Skateboarding as a community of practice</vt:lpstr>
      <vt:lpstr>Knowledge, community and practice</vt:lpstr>
      <vt:lpstr>Social Network Analysis </vt:lpstr>
      <vt:lpstr>PowerPoint Presentation</vt:lpstr>
      <vt:lpstr>PowerPoint Presentation</vt:lpstr>
      <vt:lpstr>PowerPoint Presentation</vt:lpstr>
      <vt:lpstr>Collaborations for Leadership in Applied Health Research &amp; Care (CLAHRCs) </vt:lpstr>
      <vt:lpstr>CLAHRC initiative in the NHS</vt:lpstr>
      <vt:lpstr>PowerPoint Presentation</vt:lpstr>
      <vt:lpstr>Knowledge translation initiative in the NHS</vt:lpstr>
      <vt:lpstr>Knowledge translation – role of brokers</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Harry Scarborough</dc:creator>
  <cp:lastModifiedBy>KeeleUni</cp:lastModifiedBy>
  <cp:revision>240</cp:revision>
  <dcterms:created xsi:type="dcterms:W3CDTF">2013-04-08T16:16:25Z</dcterms:created>
  <dcterms:modified xsi:type="dcterms:W3CDTF">2013-06-14T08:45:33Z</dcterms:modified>
</cp:coreProperties>
</file>